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71" r:id="rId5"/>
    <p:sldId id="272" r:id="rId6"/>
    <p:sldId id="259" r:id="rId7"/>
    <p:sldId id="260" r:id="rId8"/>
    <p:sldId id="261" r:id="rId9"/>
    <p:sldId id="262" r:id="rId10"/>
    <p:sldId id="263" r:id="rId11"/>
    <p:sldId id="264" r:id="rId12"/>
    <p:sldId id="265" r:id="rId13"/>
    <p:sldId id="267" r:id="rId14"/>
    <p:sldId id="266" r:id="rId15"/>
    <p:sldId id="268" r:id="rId16"/>
    <p:sldId id="270" r:id="rId17"/>
    <p:sldId id="25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CEC2"/>
    <a:srgbClr val="FCF3D7"/>
    <a:srgbClr val="E92B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05842-8F3F-4C52-8953-4F287D624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ED413F-37DE-46C1-8B02-855E5A69FA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3A7A0E-FDAF-43D5-B4CF-F1D546DB1E83}"/>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5" name="Footer Placeholder 4">
            <a:extLst>
              <a:ext uri="{FF2B5EF4-FFF2-40B4-BE49-F238E27FC236}">
                <a16:creationId xmlns:a16="http://schemas.microsoft.com/office/drawing/2014/main" id="{DCE00D80-FBCF-466C-97F9-5FC8FAF1A4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C2AF4-6203-4316-A4BE-64C7896B74E8}"/>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394114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E4842-0822-467D-A7F8-A1DFDA908E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54EDC3-AF11-4F89-A0CF-5E76A8509B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0F3604-7A41-4C44-B37A-49C31DE3EC2D}"/>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5" name="Footer Placeholder 4">
            <a:extLst>
              <a:ext uri="{FF2B5EF4-FFF2-40B4-BE49-F238E27FC236}">
                <a16:creationId xmlns:a16="http://schemas.microsoft.com/office/drawing/2014/main" id="{1BFB4757-60EB-4040-8430-72A2FECD03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561FE9-211D-4BFB-9538-FD5D5974BDC0}"/>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398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9DB49A-D596-4D9A-B7B9-C85963520A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89EEE3-DFF9-45C9-8BCE-25E153F981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AA0D22-1659-4049-8059-E8216B2BED9A}"/>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5" name="Footer Placeholder 4">
            <a:extLst>
              <a:ext uri="{FF2B5EF4-FFF2-40B4-BE49-F238E27FC236}">
                <a16:creationId xmlns:a16="http://schemas.microsoft.com/office/drawing/2014/main" id="{F45DA089-10DD-42F1-B669-B36E91164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74E3B3-84A8-4422-A3D2-BEBE69D67F9A}"/>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369793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F3916-EC76-4082-B314-902A60D60B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0F1BFA-C622-4F69-A6F7-32C8EC5D19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0D0EB8-1A51-4233-A395-E82EBDAFBA88}"/>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5" name="Footer Placeholder 4">
            <a:extLst>
              <a:ext uri="{FF2B5EF4-FFF2-40B4-BE49-F238E27FC236}">
                <a16:creationId xmlns:a16="http://schemas.microsoft.com/office/drawing/2014/main" id="{220DCB9E-9CD6-4D4F-BA34-84EEA9599B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958DE9-F081-482A-9371-44F66F28FA99}"/>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38539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F63A7-4A27-4F7E-AEF2-AC40280C4D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4B2195-3B6E-415E-9D2B-035B585452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A5EAE8-673F-4374-8448-200D86C8911F}"/>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5" name="Footer Placeholder 4">
            <a:extLst>
              <a:ext uri="{FF2B5EF4-FFF2-40B4-BE49-F238E27FC236}">
                <a16:creationId xmlns:a16="http://schemas.microsoft.com/office/drawing/2014/main" id="{BB94AA64-11A8-4D48-A8CC-3551313F20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44426-B9DB-4F20-A553-74EC93608D0F}"/>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363712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623C0-837C-4DF3-B100-B0539D217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C0F39D-CB59-43E4-BF52-B9EF5A3DF3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2452E3-1433-4986-B288-99843E1A90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835443-FAB4-41BE-A233-974A35E6D213}"/>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6" name="Footer Placeholder 5">
            <a:extLst>
              <a:ext uri="{FF2B5EF4-FFF2-40B4-BE49-F238E27FC236}">
                <a16:creationId xmlns:a16="http://schemas.microsoft.com/office/drawing/2014/main" id="{1062738F-BE07-45E6-82E8-8B98AB59B7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CA7FCF-2888-47F5-8F05-75A18EC466B3}"/>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4224851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43F14-CA38-4C9E-A0F9-4FA5EE7380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E0A8F3-5A25-452D-9CC8-E920DAE436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F75622A-7958-4B39-8F55-3C5CD0D19E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D43F07-16C9-4BCF-994D-10E722F57B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47425C2-FC81-431F-9E80-1A570CC7D5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65AEDE-331F-42FF-BAB6-5E3BEA3EBD31}"/>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8" name="Footer Placeholder 7">
            <a:extLst>
              <a:ext uri="{FF2B5EF4-FFF2-40B4-BE49-F238E27FC236}">
                <a16:creationId xmlns:a16="http://schemas.microsoft.com/office/drawing/2014/main" id="{2F3D72D7-49DD-45BB-9E57-D75E276BAE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2B37C7-6BEF-4A91-82F6-6CB54E5ED4F2}"/>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2736676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FBAE5-9894-4B17-B05D-BDC2C3D82B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760F1C-A100-4AAA-A12D-16D663EC6BE5}"/>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4" name="Footer Placeholder 3">
            <a:extLst>
              <a:ext uri="{FF2B5EF4-FFF2-40B4-BE49-F238E27FC236}">
                <a16:creationId xmlns:a16="http://schemas.microsoft.com/office/drawing/2014/main" id="{49D5527F-F679-4C93-9A9C-455758B73C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5F8873-BCC2-4464-B118-7472EF4B4824}"/>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973334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A999CC-021B-45E1-AB49-D391667BA86E}"/>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3" name="Footer Placeholder 2">
            <a:extLst>
              <a:ext uri="{FF2B5EF4-FFF2-40B4-BE49-F238E27FC236}">
                <a16:creationId xmlns:a16="http://schemas.microsoft.com/office/drawing/2014/main" id="{651CC4A0-320E-4263-9DC1-84AFA07369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5ED875-2FEB-45AB-8310-07FF0BF775AB}"/>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326687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DCCB5-7DFB-41F1-8724-DF68F9CE80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B27F3A-9974-42DD-AFA0-16324DFD1F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3F4E02-378D-4F99-A72E-DDD43F7EB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EAEEEF-CABB-419E-B988-08E7128998FF}"/>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6" name="Footer Placeholder 5">
            <a:extLst>
              <a:ext uri="{FF2B5EF4-FFF2-40B4-BE49-F238E27FC236}">
                <a16:creationId xmlns:a16="http://schemas.microsoft.com/office/drawing/2014/main" id="{6E9C67AD-5E30-4F14-9C96-38C2FA910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5CCC1C-CC60-43DA-A15E-AB5FC4E0201F}"/>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3833956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9D9FE-AAD1-43E7-8F80-BE2060043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31BBF3-CF96-4EBE-AACB-DD15F34362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669324-D40B-4E3D-ADF4-89CE0637B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03C9BF-7F7B-4A7E-BB86-5E234F89D1D5}"/>
              </a:ext>
            </a:extLst>
          </p:cNvPr>
          <p:cNvSpPr>
            <a:spLocks noGrp="1"/>
          </p:cNvSpPr>
          <p:nvPr>
            <p:ph type="dt" sz="half" idx="10"/>
          </p:nvPr>
        </p:nvSpPr>
        <p:spPr/>
        <p:txBody>
          <a:bodyPr/>
          <a:lstStyle/>
          <a:p>
            <a:fld id="{EB166BE3-69F6-4A2C-8B93-4F7D20B13D23}" type="datetimeFigureOut">
              <a:rPr lang="en-US" smtClean="0"/>
              <a:t>3/2/2019</a:t>
            </a:fld>
            <a:endParaRPr lang="en-US"/>
          </a:p>
        </p:txBody>
      </p:sp>
      <p:sp>
        <p:nvSpPr>
          <p:cNvPr id="6" name="Footer Placeholder 5">
            <a:extLst>
              <a:ext uri="{FF2B5EF4-FFF2-40B4-BE49-F238E27FC236}">
                <a16:creationId xmlns:a16="http://schemas.microsoft.com/office/drawing/2014/main" id="{DFD3E184-73C1-48ED-8BC6-E383B800DE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B22F37-766B-4183-9015-44323E5F5083}"/>
              </a:ext>
            </a:extLst>
          </p:cNvPr>
          <p:cNvSpPr>
            <a:spLocks noGrp="1"/>
          </p:cNvSpPr>
          <p:nvPr>
            <p:ph type="sldNum" sz="quarter" idx="12"/>
          </p:nvPr>
        </p:nvSpPr>
        <p:spPr/>
        <p:txBody>
          <a:bodyPr/>
          <a:lstStyle/>
          <a:p>
            <a:fld id="{7B3736F3-A536-401E-8735-D50D6E2D27FD}" type="slidenum">
              <a:rPr lang="en-US" smtClean="0"/>
              <a:t>‹#›</a:t>
            </a:fld>
            <a:endParaRPr lang="en-US"/>
          </a:p>
        </p:txBody>
      </p:sp>
    </p:spTree>
    <p:extLst>
      <p:ext uri="{BB962C8B-B14F-4D97-AF65-F5344CB8AC3E}">
        <p14:creationId xmlns:p14="http://schemas.microsoft.com/office/powerpoint/2010/main" val="419772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A9AF5F-679C-4132-97C9-437A0727F7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79B3B4-6813-44EF-92DE-E6BF1ED131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45819-9D63-4390-B9CA-2869B862AC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66BE3-69F6-4A2C-8B93-4F7D20B13D23}" type="datetimeFigureOut">
              <a:rPr lang="en-US" smtClean="0"/>
              <a:t>3/2/2019</a:t>
            </a:fld>
            <a:endParaRPr lang="en-US"/>
          </a:p>
        </p:txBody>
      </p:sp>
      <p:sp>
        <p:nvSpPr>
          <p:cNvPr id="5" name="Footer Placeholder 4">
            <a:extLst>
              <a:ext uri="{FF2B5EF4-FFF2-40B4-BE49-F238E27FC236}">
                <a16:creationId xmlns:a16="http://schemas.microsoft.com/office/drawing/2014/main" id="{C23A87FD-74D8-4619-BB5E-3A7C805E16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D03C2D-57FB-4E45-9289-F83EDDAEAC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736F3-A536-401E-8735-D50D6E2D27FD}" type="slidenum">
              <a:rPr lang="en-US" smtClean="0"/>
              <a:t>‹#›</a:t>
            </a:fld>
            <a:endParaRPr lang="en-US"/>
          </a:p>
        </p:txBody>
      </p:sp>
    </p:spTree>
    <p:extLst>
      <p:ext uri="{BB962C8B-B14F-4D97-AF65-F5344CB8AC3E}">
        <p14:creationId xmlns:p14="http://schemas.microsoft.com/office/powerpoint/2010/main" val="1875031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3A-5168-481B-B9E4-ED71B342B1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9BEF87-F1EF-474E-A76B-A5344358FA58}"/>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5066358B-A33E-4FFB-A73C-50DE6A586FFF}"/>
              </a:ext>
            </a:extLst>
          </p:cNvPr>
          <p:cNvSpPr/>
          <p:nvPr/>
        </p:nvSpPr>
        <p:spPr>
          <a:xfrm>
            <a:off x="224971" y="6483350"/>
            <a:ext cx="11742057" cy="174171"/>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4350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13445E-AA40-41A6-BE0F-C21BFD166442}"/>
              </a:ext>
            </a:extLst>
          </p:cNvPr>
          <p:cNvSpPr>
            <a:spLocks noGrp="1"/>
          </p:cNvSpPr>
          <p:nvPr>
            <p:ph type="title"/>
          </p:nvPr>
        </p:nvSpPr>
        <p:spPr>
          <a:xfrm>
            <a:off x="304799" y="365125"/>
            <a:ext cx="11451771" cy="1325563"/>
          </a:xfrm>
        </p:spPr>
        <p:txBody>
          <a:bodyPr>
            <a:normAutofit/>
          </a:bodyPr>
          <a:lstStyle/>
          <a:p>
            <a:pPr algn="ctr"/>
            <a:r>
              <a:rPr lang="en-US" sz="5400" dirty="0">
                <a:effectLst>
                  <a:glow rad="101600">
                    <a:schemeClr val="bg1">
                      <a:alpha val="60000"/>
                    </a:schemeClr>
                  </a:glow>
                </a:effectLst>
                <a:latin typeface="Arial Black" panose="020B0A04020102020204" pitchFamily="34" charset="0"/>
              </a:rPr>
              <a:t>How Translations Work </a:t>
            </a:r>
          </a:p>
        </p:txBody>
      </p:sp>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1825625"/>
            <a:ext cx="11451770" cy="4351338"/>
          </a:xfrm>
          <a:solidFill>
            <a:srgbClr val="48CEC2"/>
          </a:solidFill>
        </p:spPr>
        <p:txBody>
          <a:bodyPr>
            <a:normAutofit/>
          </a:bodyPr>
          <a:lstStyle/>
          <a:p>
            <a:r>
              <a:rPr lang="en-US" sz="3600" b="1" dirty="0">
                <a:effectLst/>
                <a:latin typeface="Arial Narrow" panose="020B0606020202030204" pitchFamily="34" charset="0"/>
              </a:rPr>
              <a:t>Which philosophy is better? </a:t>
            </a:r>
          </a:p>
          <a:p>
            <a:pPr lvl="1"/>
            <a:r>
              <a:rPr lang="en-US" sz="3000" dirty="0">
                <a:effectLst/>
                <a:latin typeface="Arial Narrow" panose="020B0606020202030204" pitchFamily="34" charset="0"/>
              </a:rPr>
              <a:t>Bible doesn’t give us a rule or standard </a:t>
            </a:r>
          </a:p>
          <a:p>
            <a:pPr lvl="1"/>
            <a:r>
              <a:rPr lang="en-US" sz="3000" dirty="0">
                <a:effectLst/>
                <a:latin typeface="Arial Narrow" panose="020B0606020202030204" pitchFamily="34" charset="0"/>
              </a:rPr>
              <a:t>“Word-for-word” leaves less room for translators’ interpretation </a:t>
            </a:r>
          </a:p>
          <a:p>
            <a:pPr lvl="1"/>
            <a:r>
              <a:rPr lang="en-US" sz="3000" dirty="0">
                <a:effectLst/>
                <a:latin typeface="Arial Narrow" panose="020B0606020202030204" pitchFamily="34" charset="0"/>
              </a:rPr>
              <a:t>But, a “strictly literal” translation is unreadable! </a:t>
            </a:r>
          </a:p>
          <a:p>
            <a:pPr lvl="1"/>
            <a:r>
              <a:rPr lang="en-US" sz="3000" dirty="0">
                <a:effectLst/>
                <a:latin typeface="Arial Narrow" panose="020B0606020202030204" pitchFamily="34" charset="0"/>
              </a:rPr>
              <a:t>Even most literal translations paraphrase sometimes (1 Peter 1:13, NASB) </a:t>
            </a:r>
          </a:p>
          <a:p>
            <a:pPr lvl="1"/>
            <a:r>
              <a:rPr lang="en-US" sz="3000" dirty="0">
                <a:effectLst/>
                <a:latin typeface="Arial Narrow" panose="020B0606020202030204" pitchFamily="34" charset="0"/>
              </a:rPr>
              <a:t>Sometimes a “thought-for-thought” conveys the sense better (Eph. 1:3-14)</a:t>
            </a:r>
          </a:p>
          <a:p>
            <a:pPr lvl="1"/>
            <a:endParaRPr lang="en-US" sz="3000" dirty="0">
              <a:effectLst/>
              <a:latin typeface="Arial Narrow" panose="020B0606020202030204" pitchFamily="34" charset="0"/>
            </a:endParaRPr>
          </a:p>
          <a:p>
            <a:pPr lvl="1"/>
            <a:endParaRPr lang="en-US" sz="3000" dirty="0">
              <a:effectLst/>
              <a:latin typeface="Arial Narrow" panose="020B0606020202030204" pitchFamily="34" charset="0"/>
            </a:endParaRPr>
          </a:p>
        </p:txBody>
      </p:sp>
    </p:spTree>
    <p:extLst>
      <p:ext uri="{BB962C8B-B14F-4D97-AF65-F5344CB8AC3E}">
        <p14:creationId xmlns:p14="http://schemas.microsoft.com/office/powerpoint/2010/main" val="620104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13445E-AA40-41A6-BE0F-C21BFD166442}"/>
              </a:ext>
            </a:extLst>
          </p:cNvPr>
          <p:cNvSpPr>
            <a:spLocks noGrp="1"/>
          </p:cNvSpPr>
          <p:nvPr>
            <p:ph type="title"/>
          </p:nvPr>
        </p:nvSpPr>
        <p:spPr>
          <a:xfrm>
            <a:off x="304799" y="365125"/>
            <a:ext cx="11451771" cy="1325563"/>
          </a:xfrm>
        </p:spPr>
        <p:txBody>
          <a:bodyPr>
            <a:normAutofit/>
          </a:bodyPr>
          <a:lstStyle/>
          <a:p>
            <a:pPr algn="ctr"/>
            <a:r>
              <a:rPr lang="en-US" sz="5400" dirty="0">
                <a:effectLst>
                  <a:glow rad="101600">
                    <a:schemeClr val="bg1">
                      <a:alpha val="60000"/>
                    </a:schemeClr>
                  </a:glow>
                </a:effectLst>
                <a:latin typeface="Arial Black" panose="020B0A04020102020204" pitchFamily="34" charset="0"/>
              </a:rPr>
              <a:t>Choosing a Translation </a:t>
            </a:r>
          </a:p>
        </p:txBody>
      </p:sp>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1825625"/>
            <a:ext cx="11451770" cy="4351338"/>
          </a:xfrm>
          <a:solidFill>
            <a:srgbClr val="48CEC2"/>
          </a:solidFill>
        </p:spPr>
        <p:txBody>
          <a:bodyPr>
            <a:normAutofit/>
          </a:bodyPr>
          <a:lstStyle/>
          <a:p>
            <a:r>
              <a:rPr lang="en-US" sz="3600" b="1" dirty="0">
                <a:effectLst/>
                <a:latin typeface="Arial Narrow" panose="020B0606020202030204" pitchFamily="34" charset="0"/>
              </a:rPr>
              <a:t>Depends on what you want to use it for! </a:t>
            </a:r>
          </a:p>
          <a:p>
            <a:pPr lvl="1"/>
            <a:r>
              <a:rPr lang="en-US" sz="3000" dirty="0">
                <a:effectLst/>
                <a:latin typeface="Arial Narrow" panose="020B0606020202030204" pitchFamily="34" charset="0"/>
              </a:rPr>
              <a:t>Deep-dive – “word-for-word” is best (NASB, ESV, NKJV)</a:t>
            </a:r>
          </a:p>
          <a:p>
            <a:pPr lvl="1"/>
            <a:r>
              <a:rPr lang="en-US" sz="3000" dirty="0">
                <a:effectLst/>
                <a:latin typeface="Arial Narrow" panose="020B0606020202030204" pitchFamily="34" charset="0"/>
              </a:rPr>
              <a:t>Reading – “thought-for-thought” is useful (TNIV, NLT)</a:t>
            </a:r>
          </a:p>
          <a:p>
            <a:pPr lvl="1"/>
            <a:r>
              <a:rPr lang="en-US" sz="3000" dirty="0">
                <a:effectLst/>
                <a:latin typeface="Arial Narrow" panose="020B0606020202030204" pitchFamily="34" charset="0"/>
              </a:rPr>
              <a:t>Good middle ground – CSB</a:t>
            </a:r>
          </a:p>
          <a:p>
            <a:pPr lvl="1"/>
            <a:endParaRPr lang="en-US" dirty="0">
              <a:effectLst/>
              <a:latin typeface="Arial Narrow" panose="020B0606020202030204" pitchFamily="34" charset="0"/>
            </a:endParaRPr>
          </a:p>
          <a:p>
            <a:r>
              <a:rPr lang="en-US" sz="3600" b="1" dirty="0">
                <a:effectLst/>
                <a:latin typeface="Arial Narrow" panose="020B0606020202030204" pitchFamily="34" charset="0"/>
              </a:rPr>
              <a:t>Use multiple translations to complement your study </a:t>
            </a:r>
          </a:p>
          <a:p>
            <a:endParaRPr lang="en-US" sz="2400" b="1" dirty="0">
              <a:effectLst/>
              <a:latin typeface="Arial Narrow" panose="020B0606020202030204" pitchFamily="34" charset="0"/>
            </a:endParaRPr>
          </a:p>
          <a:p>
            <a:r>
              <a:rPr lang="en-US" sz="3600" b="1" dirty="0">
                <a:effectLst/>
                <a:latin typeface="Arial Narrow" panose="020B0606020202030204" pitchFamily="34" charset="0"/>
              </a:rPr>
              <a:t>Basic doctrine doesn’t depend on one single translation </a:t>
            </a:r>
          </a:p>
          <a:p>
            <a:pPr lvl="1"/>
            <a:endParaRPr lang="en-US" sz="3000" dirty="0">
              <a:effectLst/>
              <a:latin typeface="Arial Narrow" panose="020B0606020202030204" pitchFamily="34" charset="0"/>
            </a:endParaRPr>
          </a:p>
          <a:p>
            <a:pPr lvl="1"/>
            <a:endParaRPr lang="en-US" sz="3000" dirty="0">
              <a:effectLst/>
              <a:latin typeface="Arial Narrow" panose="020B0606020202030204" pitchFamily="34" charset="0"/>
            </a:endParaRPr>
          </a:p>
        </p:txBody>
      </p:sp>
    </p:spTree>
    <p:extLst>
      <p:ext uri="{BB962C8B-B14F-4D97-AF65-F5344CB8AC3E}">
        <p14:creationId xmlns:p14="http://schemas.microsoft.com/office/powerpoint/2010/main" val="226897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217714"/>
            <a:ext cx="11451770" cy="5959249"/>
          </a:xfrm>
          <a:solidFill>
            <a:srgbClr val="48CEC2"/>
          </a:solidFill>
        </p:spPr>
        <p:txBody>
          <a:bodyPr>
            <a:normAutofit/>
          </a:bodyPr>
          <a:lstStyle/>
          <a:p>
            <a:pPr marL="0" indent="0" algn="ctr">
              <a:buNone/>
            </a:pPr>
            <a:r>
              <a:rPr lang="en-US" sz="3600" b="1" dirty="0">
                <a:effectLst/>
                <a:latin typeface="Arial Black" panose="020B0A04020102020204" pitchFamily="34" charset="0"/>
              </a:rPr>
              <a:t>Baptism </a:t>
            </a:r>
          </a:p>
          <a:p>
            <a:pPr marL="0" indent="0" algn="ctr">
              <a:buNone/>
            </a:pPr>
            <a:endParaRPr lang="en-US" sz="400" b="1" dirty="0">
              <a:effectLst/>
              <a:latin typeface="Arial Black" panose="020B0A04020102020204" pitchFamily="34" charset="0"/>
            </a:endParaRPr>
          </a:p>
          <a:p>
            <a:pPr marL="0" indent="0" algn="ctr">
              <a:buNone/>
            </a:pPr>
            <a:r>
              <a:rPr lang="en-US" dirty="0"/>
              <a:t>KJV – Then Peter said unto them, “Repent and be baptized, every one of you, in the name of Jesus Christ for the remission of sins; and ye shall receive the gift of the Holy Ghost.</a:t>
            </a:r>
            <a:endParaRPr lang="en-US" sz="3000" dirty="0">
              <a:effectLst/>
              <a:latin typeface="Arial Narrow" panose="020B0606020202030204" pitchFamily="34" charset="0"/>
            </a:endParaRPr>
          </a:p>
          <a:p>
            <a:pPr marL="0" indent="0" algn="ctr">
              <a:buNone/>
            </a:pPr>
            <a:endParaRPr lang="en-US" sz="3000" dirty="0">
              <a:effectLst/>
              <a:latin typeface="Arial Narrow" panose="020B0606020202030204" pitchFamily="34" charset="0"/>
            </a:endParaRPr>
          </a:p>
          <a:p>
            <a:pPr marL="0" indent="0" algn="ctr">
              <a:buNone/>
            </a:pPr>
            <a:r>
              <a:rPr lang="en-US" dirty="0"/>
              <a:t>HCSB – “Repent,” Peter said to them, “and be baptized, each of you, in the name of Jesus Christ for the forgiveness of your sins, and you will receive the gift of the Holy Spirit.</a:t>
            </a:r>
          </a:p>
          <a:p>
            <a:pPr marL="0" indent="0" algn="ctr">
              <a:buNone/>
            </a:pPr>
            <a:endParaRPr lang="en-US" sz="3000" dirty="0">
              <a:effectLst/>
              <a:latin typeface="Arial Black" panose="020B0A04020102020204" pitchFamily="34" charset="0"/>
            </a:endParaRPr>
          </a:p>
          <a:p>
            <a:pPr marL="0" indent="0" algn="ctr">
              <a:buNone/>
            </a:pPr>
            <a:r>
              <a:rPr lang="en-US" dirty="0"/>
              <a:t>MSG – Peter said, “Change your life. Turn to God and be baptized, each of you, in the name of Jesus Christ, so your sins are forgiven. Receive the gift of the Holy Spirit.</a:t>
            </a:r>
            <a:endParaRPr lang="en-US" sz="3000" dirty="0">
              <a:effectLst/>
              <a:latin typeface="Arial Black" panose="020B0A04020102020204" pitchFamily="34" charset="0"/>
            </a:endParaRPr>
          </a:p>
        </p:txBody>
      </p:sp>
    </p:spTree>
    <p:extLst>
      <p:ext uri="{BB962C8B-B14F-4D97-AF65-F5344CB8AC3E}">
        <p14:creationId xmlns:p14="http://schemas.microsoft.com/office/powerpoint/2010/main" val="8845389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217714"/>
            <a:ext cx="11451770" cy="5959249"/>
          </a:xfrm>
          <a:solidFill>
            <a:srgbClr val="48CEC2"/>
          </a:solidFill>
        </p:spPr>
        <p:txBody>
          <a:bodyPr>
            <a:normAutofit/>
          </a:bodyPr>
          <a:lstStyle/>
          <a:p>
            <a:pPr marL="0" indent="0" algn="ctr">
              <a:buNone/>
            </a:pPr>
            <a:r>
              <a:rPr lang="en-US" sz="3600" b="1" dirty="0">
                <a:effectLst/>
                <a:latin typeface="Arial Black" panose="020B0A04020102020204" pitchFamily="34" charset="0"/>
              </a:rPr>
              <a:t>Women</a:t>
            </a:r>
          </a:p>
          <a:p>
            <a:pPr marL="0" indent="0" algn="ctr">
              <a:buNone/>
            </a:pPr>
            <a:endParaRPr lang="en-US" sz="400" b="1" dirty="0">
              <a:effectLst/>
              <a:latin typeface="Arial Black" panose="020B0A04020102020204" pitchFamily="34" charset="0"/>
            </a:endParaRPr>
          </a:p>
          <a:p>
            <a:pPr marL="0" indent="0" algn="ctr" fontAlgn="t">
              <a:buNone/>
            </a:pPr>
            <a:r>
              <a:rPr lang="en-US" sz="3200" dirty="0"/>
              <a:t>ESV – I do not permit a woman to teach or to exercise authority over a man; rather, she is to remain quiet.</a:t>
            </a:r>
          </a:p>
          <a:p>
            <a:pPr marL="0" indent="0">
              <a:buNone/>
            </a:pPr>
            <a:endParaRPr lang="en-US" sz="3200" dirty="0">
              <a:effectLst/>
              <a:latin typeface="Arial Narrow" panose="020B0606020202030204" pitchFamily="34" charset="0"/>
            </a:endParaRPr>
          </a:p>
          <a:p>
            <a:pPr marL="0" indent="0" algn="ctr">
              <a:buNone/>
            </a:pPr>
            <a:r>
              <a:rPr lang="en-US" sz="3200" dirty="0"/>
              <a:t>NIV – I do not permit a woman to teach or to assume authority over a man; she must be quiet.</a:t>
            </a:r>
          </a:p>
          <a:p>
            <a:pPr marL="0" indent="0" algn="ctr">
              <a:buNone/>
            </a:pPr>
            <a:endParaRPr lang="en-US" sz="3200" dirty="0">
              <a:effectLst/>
              <a:latin typeface="Arial Black" panose="020B0A04020102020204" pitchFamily="34" charset="0"/>
            </a:endParaRPr>
          </a:p>
          <a:p>
            <a:pPr marL="0" indent="0" algn="ctr" fontAlgn="t">
              <a:buNone/>
            </a:pPr>
            <a:r>
              <a:rPr lang="en-US" sz="3200" dirty="0"/>
              <a:t>NLT – I do not let women teach men or have authority over them. Let them listen quietly.</a:t>
            </a:r>
          </a:p>
          <a:p>
            <a:pPr marL="0" indent="0">
              <a:buNone/>
            </a:pPr>
            <a:br>
              <a:rPr lang="en-US" dirty="0"/>
            </a:br>
            <a:endParaRPr lang="en-US" sz="3000" dirty="0">
              <a:effectLst/>
              <a:latin typeface="Arial Black" panose="020B0A04020102020204" pitchFamily="34" charset="0"/>
            </a:endParaRPr>
          </a:p>
        </p:txBody>
      </p:sp>
    </p:spTree>
    <p:extLst>
      <p:ext uri="{BB962C8B-B14F-4D97-AF65-F5344CB8AC3E}">
        <p14:creationId xmlns:p14="http://schemas.microsoft.com/office/powerpoint/2010/main" val="9607391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217714"/>
            <a:ext cx="11451770" cy="5959249"/>
          </a:xfrm>
          <a:solidFill>
            <a:srgbClr val="48CEC2"/>
          </a:solidFill>
        </p:spPr>
        <p:txBody>
          <a:bodyPr>
            <a:normAutofit/>
          </a:bodyPr>
          <a:lstStyle/>
          <a:p>
            <a:pPr marL="0" indent="0" algn="ctr">
              <a:buNone/>
            </a:pPr>
            <a:r>
              <a:rPr lang="en-US" sz="3600" b="1" dirty="0">
                <a:effectLst/>
                <a:latin typeface="Arial Black" panose="020B0A04020102020204" pitchFamily="34" charset="0"/>
              </a:rPr>
              <a:t>Original Sin</a:t>
            </a:r>
          </a:p>
          <a:p>
            <a:pPr marL="0" indent="0" algn="ctr">
              <a:buNone/>
            </a:pPr>
            <a:endParaRPr lang="en-US" sz="400" b="1" dirty="0">
              <a:effectLst/>
              <a:latin typeface="Arial Black" panose="020B0A04020102020204" pitchFamily="34" charset="0"/>
            </a:endParaRPr>
          </a:p>
          <a:p>
            <a:pPr marL="0" indent="0" algn="ctr" fontAlgn="t">
              <a:buNone/>
            </a:pPr>
            <a:r>
              <a:rPr lang="en-US" sz="3000" dirty="0"/>
              <a:t>NASB – Therefore, just as through one man sin entered into the world, and death through sin, and so death spread to all men, because all sinned—</a:t>
            </a:r>
          </a:p>
          <a:p>
            <a:pPr marL="0" indent="0" algn="ctr" fontAlgn="t">
              <a:buNone/>
            </a:pPr>
            <a:endParaRPr lang="en-US" sz="3000" dirty="0">
              <a:effectLst/>
              <a:latin typeface="Arial Narrow" panose="020B0606020202030204" pitchFamily="34" charset="0"/>
            </a:endParaRPr>
          </a:p>
          <a:p>
            <a:pPr marL="0" indent="0" algn="ctr">
              <a:buNone/>
            </a:pPr>
            <a:r>
              <a:rPr lang="en-US" sz="3000" dirty="0"/>
              <a:t>CSB – Therefore, just as sin entered the world through one man, and death through sin, in this way death spread to all people, because all sinned.</a:t>
            </a:r>
          </a:p>
          <a:p>
            <a:pPr marL="0" indent="0" algn="ctr">
              <a:buNone/>
            </a:pPr>
            <a:endParaRPr lang="en-US" sz="3000" dirty="0">
              <a:effectLst/>
              <a:latin typeface="Arial Black" panose="020B0A04020102020204" pitchFamily="34" charset="0"/>
            </a:endParaRPr>
          </a:p>
          <a:p>
            <a:pPr marL="0" indent="0" algn="ctr" fontAlgn="t">
              <a:buNone/>
            </a:pPr>
            <a:r>
              <a:rPr lang="en-US" sz="3000" dirty="0"/>
              <a:t>NLT – When Adam sinned, sin entered the world. Adam’s sin brought death, so death spread to everyone, for everyone sinned.</a:t>
            </a:r>
            <a:br>
              <a:rPr lang="en-US" sz="3000" dirty="0"/>
            </a:br>
            <a:endParaRPr lang="en-US" sz="3000" dirty="0">
              <a:effectLst/>
              <a:latin typeface="Arial Black" panose="020B0A04020102020204" pitchFamily="34" charset="0"/>
            </a:endParaRPr>
          </a:p>
        </p:txBody>
      </p:sp>
    </p:spTree>
    <p:extLst>
      <p:ext uri="{BB962C8B-B14F-4D97-AF65-F5344CB8AC3E}">
        <p14:creationId xmlns:p14="http://schemas.microsoft.com/office/powerpoint/2010/main" val="37548058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13445E-AA40-41A6-BE0F-C21BFD166442}"/>
              </a:ext>
            </a:extLst>
          </p:cNvPr>
          <p:cNvSpPr>
            <a:spLocks noGrp="1"/>
          </p:cNvSpPr>
          <p:nvPr>
            <p:ph type="title"/>
          </p:nvPr>
        </p:nvSpPr>
        <p:spPr>
          <a:xfrm>
            <a:off x="304799" y="365125"/>
            <a:ext cx="11451771" cy="1325563"/>
          </a:xfrm>
        </p:spPr>
        <p:txBody>
          <a:bodyPr>
            <a:normAutofit/>
          </a:bodyPr>
          <a:lstStyle/>
          <a:p>
            <a:pPr algn="ctr"/>
            <a:r>
              <a:rPr lang="en-US" sz="5400" dirty="0">
                <a:effectLst>
                  <a:glow rad="101600">
                    <a:schemeClr val="bg1">
                      <a:alpha val="60000"/>
                    </a:schemeClr>
                  </a:glow>
                </a:effectLst>
                <a:latin typeface="Arial Black" panose="020B0A04020102020204" pitchFamily="34" charset="0"/>
              </a:rPr>
              <a:t>Conclusion </a:t>
            </a:r>
          </a:p>
        </p:txBody>
      </p:sp>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1825625"/>
            <a:ext cx="11451770" cy="4351338"/>
          </a:xfrm>
          <a:solidFill>
            <a:srgbClr val="48CEC2"/>
          </a:solidFill>
        </p:spPr>
        <p:txBody>
          <a:bodyPr>
            <a:normAutofit/>
          </a:bodyPr>
          <a:lstStyle/>
          <a:p>
            <a:r>
              <a:rPr lang="en-US" sz="3600" b="1" dirty="0">
                <a:effectLst/>
                <a:latin typeface="Arial Narrow" panose="020B0606020202030204" pitchFamily="34" charset="0"/>
              </a:rPr>
              <a:t>Translation similarities should bolster – not discredit – our faith in the Bible </a:t>
            </a:r>
          </a:p>
          <a:p>
            <a:endParaRPr lang="en-US" sz="3600" b="1" dirty="0">
              <a:effectLst/>
              <a:latin typeface="Arial Narrow" panose="020B0606020202030204" pitchFamily="34" charset="0"/>
            </a:endParaRPr>
          </a:p>
          <a:p>
            <a:r>
              <a:rPr lang="en-US" sz="3600" b="1" dirty="0">
                <a:effectLst/>
                <a:latin typeface="Arial Narrow" panose="020B0606020202030204" pitchFamily="34" charset="0"/>
              </a:rPr>
              <a:t>Regardless of which translation you choose, you will read God’s message for salvation </a:t>
            </a:r>
          </a:p>
          <a:p>
            <a:endParaRPr lang="en-US" sz="3600" b="1" dirty="0">
              <a:effectLst/>
              <a:latin typeface="Arial Narrow" panose="020B0606020202030204" pitchFamily="34" charset="0"/>
            </a:endParaRPr>
          </a:p>
          <a:p>
            <a:r>
              <a:rPr lang="en-US" sz="3600" b="1" dirty="0">
                <a:effectLst/>
                <a:latin typeface="Arial Narrow" panose="020B0606020202030204" pitchFamily="34" charset="0"/>
              </a:rPr>
              <a:t>We have no excuse for not knowing God’s word! (Luke 12:48)</a:t>
            </a:r>
          </a:p>
          <a:p>
            <a:pPr lvl="1"/>
            <a:endParaRPr lang="en-US" sz="3000" dirty="0">
              <a:effectLst/>
              <a:latin typeface="Arial Narrow" panose="020B0606020202030204" pitchFamily="34" charset="0"/>
            </a:endParaRPr>
          </a:p>
          <a:p>
            <a:pPr lvl="1"/>
            <a:endParaRPr lang="en-US" sz="3000" dirty="0">
              <a:effectLst/>
              <a:latin typeface="Arial Narrow" panose="020B0606020202030204" pitchFamily="34" charset="0"/>
            </a:endParaRPr>
          </a:p>
        </p:txBody>
      </p:sp>
    </p:spTree>
    <p:extLst>
      <p:ext uri="{BB962C8B-B14F-4D97-AF65-F5344CB8AC3E}">
        <p14:creationId xmlns:p14="http://schemas.microsoft.com/office/powerpoint/2010/main" val="31078472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3A-5168-481B-B9E4-ED71B342B1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9BEF87-F1EF-474E-A76B-A5344358FA5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77222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99888-C62F-4297-9C7F-7750F3B89BA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1A03D4F-78A4-49B0-9919-CD1966FB17D4}"/>
              </a:ext>
            </a:extLst>
          </p:cNvPr>
          <p:cNvSpPr>
            <a:spLocks noGrp="1"/>
          </p:cNvSpPr>
          <p:nvPr>
            <p:ph type="subTitle" idx="1"/>
          </p:nvPr>
        </p:nvSpPr>
        <p:spPr/>
        <p:txBody>
          <a:bodyPr/>
          <a:lstStyle/>
          <a:p>
            <a:endParaRPr lang="en-US"/>
          </a:p>
        </p:txBody>
      </p:sp>
      <p:pic>
        <p:nvPicPr>
          <p:cNvPr id="1026" name="Picture 2" descr="No photo description available.">
            <a:extLst>
              <a:ext uri="{FF2B5EF4-FFF2-40B4-BE49-F238E27FC236}">
                <a16:creationId xmlns:a16="http://schemas.microsoft.com/office/drawing/2014/main" id="{A58CE2EB-EC34-44CB-9456-9824DF4AC2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213" y="0"/>
            <a:ext cx="52339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840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13445E-AA40-41A6-BE0F-C21BFD166442}"/>
              </a:ext>
            </a:extLst>
          </p:cNvPr>
          <p:cNvSpPr>
            <a:spLocks noGrp="1"/>
          </p:cNvSpPr>
          <p:nvPr>
            <p:ph type="ctrTitle"/>
          </p:nvPr>
        </p:nvSpPr>
        <p:spPr>
          <a:xfrm>
            <a:off x="1524000" y="2235200"/>
            <a:ext cx="9144000" cy="2387600"/>
          </a:xfrm>
        </p:spPr>
        <p:txBody>
          <a:bodyPr>
            <a:normAutofit/>
          </a:bodyPr>
          <a:lstStyle/>
          <a:p>
            <a:r>
              <a:rPr lang="en-US" sz="8000" b="1" dirty="0">
                <a:ln>
                  <a:solidFill>
                    <a:schemeClr val="tx1"/>
                  </a:solidFill>
                </a:ln>
                <a:solidFill>
                  <a:srgbClr val="48CEC2"/>
                </a:solidFill>
                <a:effectLst>
                  <a:glow rad="101600">
                    <a:schemeClr val="bg1">
                      <a:alpha val="60000"/>
                    </a:schemeClr>
                  </a:glow>
                </a:effectLst>
                <a:latin typeface="Arial Narrow" panose="020B0606020202030204" pitchFamily="34" charset="0"/>
              </a:rPr>
              <a:t>Choosing a Bible </a:t>
            </a:r>
          </a:p>
        </p:txBody>
      </p:sp>
      <p:sp>
        <p:nvSpPr>
          <p:cNvPr id="5" name="Subtitle 4">
            <a:extLst>
              <a:ext uri="{FF2B5EF4-FFF2-40B4-BE49-F238E27FC236}">
                <a16:creationId xmlns:a16="http://schemas.microsoft.com/office/drawing/2014/main" id="{01DB32F8-A263-4527-9B6D-2597B8F8CA9D}"/>
              </a:ext>
            </a:extLst>
          </p:cNvPr>
          <p:cNvSpPr>
            <a:spLocks noGrp="1"/>
          </p:cNvSpPr>
          <p:nvPr>
            <p:ph type="subTitle" idx="1"/>
          </p:nvPr>
        </p:nvSpPr>
        <p:spPr>
          <a:xfrm>
            <a:off x="0" y="4503057"/>
            <a:ext cx="12192000" cy="1655762"/>
          </a:xfrm>
        </p:spPr>
        <p:txBody>
          <a:bodyPr>
            <a:normAutofit/>
          </a:bodyPr>
          <a:lstStyle/>
          <a:p>
            <a:r>
              <a:rPr lang="en-US" sz="9600" dirty="0">
                <a:ln>
                  <a:solidFill>
                    <a:schemeClr val="tx1"/>
                  </a:solidFill>
                </a:ln>
                <a:solidFill>
                  <a:srgbClr val="48CEC2"/>
                </a:solidFill>
                <a:effectLst>
                  <a:glow rad="254000">
                    <a:schemeClr val="bg1">
                      <a:alpha val="60000"/>
                    </a:schemeClr>
                  </a:glow>
                </a:effectLst>
                <a:latin typeface="Arial Black" panose="020B0A04020102020204" pitchFamily="34" charset="0"/>
              </a:rPr>
              <a:t>TRANSLATION</a:t>
            </a:r>
          </a:p>
        </p:txBody>
      </p:sp>
    </p:spTree>
    <p:extLst>
      <p:ext uri="{BB962C8B-B14F-4D97-AF65-F5344CB8AC3E}">
        <p14:creationId xmlns:p14="http://schemas.microsoft.com/office/powerpoint/2010/main" val="100265582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13445E-AA40-41A6-BE0F-C21BFD166442}"/>
              </a:ext>
            </a:extLst>
          </p:cNvPr>
          <p:cNvSpPr>
            <a:spLocks noGrp="1"/>
          </p:cNvSpPr>
          <p:nvPr>
            <p:ph type="title"/>
          </p:nvPr>
        </p:nvSpPr>
        <p:spPr>
          <a:xfrm>
            <a:off x="304799" y="365125"/>
            <a:ext cx="11451771" cy="1325563"/>
          </a:xfrm>
        </p:spPr>
        <p:txBody>
          <a:bodyPr>
            <a:normAutofit/>
          </a:bodyPr>
          <a:lstStyle/>
          <a:p>
            <a:pPr algn="ctr"/>
            <a:r>
              <a:rPr lang="en-US" sz="5400" dirty="0">
                <a:effectLst>
                  <a:glow rad="101600">
                    <a:schemeClr val="bg1">
                      <a:alpha val="60000"/>
                    </a:schemeClr>
                  </a:glow>
                </a:effectLst>
                <a:latin typeface="Arial Black" panose="020B0A04020102020204" pitchFamily="34" charset="0"/>
              </a:rPr>
              <a:t>A Proper View</a:t>
            </a:r>
          </a:p>
        </p:txBody>
      </p:sp>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1825625"/>
            <a:ext cx="11451770" cy="4351338"/>
          </a:xfrm>
          <a:solidFill>
            <a:srgbClr val="48CEC2"/>
          </a:solidFill>
        </p:spPr>
        <p:txBody>
          <a:bodyPr>
            <a:normAutofit/>
          </a:bodyPr>
          <a:lstStyle/>
          <a:p>
            <a:r>
              <a:rPr lang="en-US" sz="3600" b="1" dirty="0">
                <a:effectLst/>
                <a:latin typeface="Arial Narrow" panose="020B0606020202030204" pitchFamily="34" charset="0"/>
              </a:rPr>
              <a:t>Translations are necessary </a:t>
            </a:r>
          </a:p>
          <a:p>
            <a:pPr lvl="1"/>
            <a:r>
              <a:rPr lang="en-US" sz="3000" dirty="0">
                <a:effectLst/>
                <a:latin typeface="Arial Narrow" panose="020B0606020202030204" pitchFamily="34" charset="0"/>
              </a:rPr>
              <a:t>Original languages are dead – inaccessible to most people </a:t>
            </a:r>
          </a:p>
          <a:p>
            <a:pPr lvl="1"/>
            <a:r>
              <a:rPr lang="en-US" sz="3000" dirty="0">
                <a:effectLst/>
                <a:latin typeface="Arial Narrow" panose="020B0606020202030204" pitchFamily="34" charset="0"/>
              </a:rPr>
              <a:t>Modern languages are alive – constantly changing </a:t>
            </a:r>
          </a:p>
          <a:p>
            <a:pPr lvl="1"/>
            <a:endParaRPr lang="en-US" sz="2800" b="1" dirty="0">
              <a:effectLst/>
              <a:latin typeface="Arial Narrow" panose="020B0606020202030204" pitchFamily="34" charset="0"/>
            </a:endParaRPr>
          </a:p>
          <a:p>
            <a:endParaRPr lang="en-US" sz="3200" b="1" dirty="0">
              <a:effectLst/>
              <a:latin typeface="Arial Narrow" panose="020B0606020202030204" pitchFamily="34" charset="0"/>
            </a:endParaRPr>
          </a:p>
        </p:txBody>
      </p:sp>
    </p:spTree>
    <p:extLst>
      <p:ext uri="{BB962C8B-B14F-4D97-AF65-F5344CB8AC3E}">
        <p14:creationId xmlns:p14="http://schemas.microsoft.com/office/powerpoint/2010/main" val="7574329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44DF6-73BB-4035-B5A8-E93A1A107B65}"/>
              </a:ext>
            </a:extLst>
          </p:cNvPr>
          <p:cNvSpPr>
            <a:spLocks noGrp="1"/>
          </p:cNvSpPr>
          <p:nvPr>
            <p:ph type="title"/>
          </p:nvPr>
        </p:nvSpPr>
        <p:spPr/>
        <p:txBody>
          <a:bodyPr/>
          <a:lstStyle/>
          <a:p>
            <a:r>
              <a:rPr lang="en-US" b="1" dirty="0"/>
              <a:t>Genesis 1:1-4 (1611 KJV)</a:t>
            </a:r>
          </a:p>
        </p:txBody>
      </p:sp>
      <p:sp>
        <p:nvSpPr>
          <p:cNvPr id="3" name="Content Placeholder 2">
            <a:extLst>
              <a:ext uri="{FF2B5EF4-FFF2-40B4-BE49-F238E27FC236}">
                <a16:creationId xmlns:a16="http://schemas.microsoft.com/office/drawing/2014/main" id="{204ACAB7-36D8-4A00-8044-A585FBD9A8AD}"/>
              </a:ext>
            </a:extLst>
          </p:cNvPr>
          <p:cNvSpPr>
            <a:spLocks noGrp="1"/>
          </p:cNvSpPr>
          <p:nvPr>
            <p:ph idx="1"/>
          </p:nvPr>
        </p:nvSpPr>
        <p:spPr/>
        <p:txBody>
          <a:bodyPr/>
          <a:lstStyle/>
          <a:p>
            <a:pPr marL="0" indent="0">
              <a:buNone/>
            </a:pPr>
            <a:r>
              <a:rPr lang="en-US" dirty="0"/>
              <a:t>In the beginning God created the </a:t>
            </a:r>
            <a:r>
              <a:rPr lang="en-US" dirty="0" err="1"/>
              <a:t>Heauen</a:t>
            </a:r>
            <a:r>
              <a:rPr lang="en-US" dirty="0"/>
              <a:t>, and the Earth.</a:t>
            </a:r>
          </a:p>
          <a:p>
            <a:pPr marL="0" indent="0">
              <a:buNone/>
            </a:pPr>
            <a:r>
              <a:rPr lang="en-US" dirty="0"/>
              <a:t>And the earth was without </a:t>
            </a:r>
            <a:r>
              <a:rPr lang="en-US" dirty="0" err="1"/>
              <a:t>forme</a:t>
            </a:r>
            <a:r>
              <a:rPr lang="en-US" dirty="0"/>
              <a:t>, and </a:t>
            </a:r>
            <a:r>
              <a:rPr lang="en-US" dirty="0" err="1"/>
              <a:t>voyd</a:t>
            </a:r>
            <a:r>
              <a:rPr lang="en-US" dirty="0"/>
              <a:t>, and </a:t>
            </a:r>
            <a:r>
              <a:rPr lang="en-US" dirty="0" err="1"/>
              <a:t>darkenesse</a:t>
            </a:r>
            <a:r>
              <a:rPr lang="en-US" dirty="0"/>
              <a:t> was </a:t>
            </a:r>
            <a:r>
              <a:rPr lang="en-US" dirty="0" err="1"/>
              <a:t>vpon</a:t>
            </a:r>
            <a:r>
              <a:rPr lang="en-US" dirty="0"/>
              <a:t> the face of the </a:t>
            </a:r>
            <a:r>
              <a:rPr lang="en-US" dirty="0" err="1"/>
              <a:t>deepe</a:t>
            </a:r>
            <a:r>
              <a:rPr lang="en-US" dirty="0"/>
              <a:t>: and the Spirit of God </a:t>
            </a:r>
            <a:r>
              <a:rPr lang="en-US" dirty="0" err="1"/>
              <a:t>mooued</a:t>
            </a:r>
            <a:r>
              <a:rPr lang="en-US" dirty="0"/>
              <a:t> </a:t>
            </a:r>
            <a:r>
              <a:rPr lang="en-US" dirty="0" err="1"/>
              <a:t>vpon</a:t>
            </a:r>
            <a:r>
              <a:rPr lang="en-US" dirty="0"/>
              <a:t> the face of the waters.</a:t>
            </a:r>
          </a:p>
          <a:p>
            <a:pPr marL="0" indent="0">
              <a:buNone/>
            </a:pPr>
            <a:r>
              <a:rPr lang="en-US" dirty="0"/>
              <a:t>And God said, Let there be light: and there was light.</a:t>
            </a:r>
          </a:p>
          <a:p>
            <a:pPr marL="0" indent="0">
              <a:buNone/>
            </a:pPr>
            <a:r>
              <a:rPr lang="en-US" dirty="0"/>
              <a:t>And God saw the light, that it was good: and God </a:t>
            </a:r>
            <a:r>
              <a:rPr lang="en-US" dirty="0" err="1"/>
              <a:t>diuided</a:t>
            </a:r>
            <a:r>
              <a:rPr lang="en-US" dirty="0"/>
              <a:t> the light from the </a:t>
            </a:r>
            <a:r>
              <a:rPr lang="en-US" dirty="0" err="1"/>
              <a:t>darkenesse</a:t>
            </a:r>
            <a:r>
              <a:rPr lang="en-US" dirty="0"/>
              <a:t>.</a:t>
            </a:r>
          </a:p>
          <a:p>
            <a:endParaRPr lang="en-US" dirty="0"/>
          </a:p>
        </p:txBody>
      </p:sp>
    </p:spTree>
    <p:extLst>
      <p:ext uri="{BB962C8B-B14F-4D97-AF65-F5344CB8AC3E}">
        <p14:creationId xmlns:p14="http://schemas.microsoft.com/office/powerpoint/2010/main" val="382870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13445E-AA40-41A6-BE0F-C21BFD166442}"/>
              </a:ext>
            </a:extLst>
          </p:cNvPr>
          <p:cNvSpPr>
            <a:spLocks noGrp="1"/>
          </p:cNvSpPr>
          <p:nvPr>
            <p:ph type="title"/>
          </p:nvPr>
        </p:nvSpPr>
        <p:spPr>
          <a:xfrm>
            <a:off x="304799" y="365125"/>
            <a:ext cx="11451771" cy="1325563"/>
          </a:xfrm>
        </p:spPr>
        <p:txBody>
          <a:bodyPr>
            <a:normAutofit/>
          </a:bodyPr>
          <a:lstStyle/>
          <a:p>
            <a:pPr algn="ctr"/>
            <a:r>
              <a:rPr lang="en-US" sz="5400" dirty="0">
                <a:effectLst>
                  <a:glow rad="101600">
                    <a:schemeClr val="bg1">
                      <a:alpha val="60000"/>
                    </a:schemeClr>
                  </a:glow>
                </a:effectLst>
                <a:latin typeface="Arial Black" panose="020B0A04020102020204" pitchFamily="34" charset="0"/>
              </a:rPr>
              <a:t>A Proper View</a:t>
            </a:r>
          </a:p>
        </p:txBody>
      </p:sp>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1825625"/>
            <a:ext cx="11451770" cy="4351338"/>
          </a:xfrm>
          <a:solidFill>
            <a:srgbClr val="48CEC2"/>
          </a:solidFill>
        </p:spPr>
        <p:txBody>
          <a:bodyPr>
            <a:normAutofit/>
          </a:bodyPr>
          <a:lstStyle/>
          <a:p>
            <a:r>
              <a:rPr lang="en-US" sz="3600" b="1" dirty="0">
                <a:effectLst/>
                <a:latin typeface="Arial Narrow" panose="020B0606020202030204" pitchFamily="34" charset="0"/>
              </a:rPr>
              <a:t>Translations are necessary </a:t>
            </a:r>
          </a:p>
          <a:p>
            <a:pPr lvl="1"/>
            <a:r>
              <a:rPr lang="en-US" sz="3000" dirty="0">
                <a:effectLst/>
                <a:latin typeface="Arial Narrow" panose="020B0606020202030204" pitchFamily="34" charset="0"/>
              </a:rPr>
              <a:t>Original languages are dead – inaccessible to most people </a:t>
            </a:r>
          </a:p>
          <a:p>
            <a:pPr lvl="1"/>
            <a:r>
              <a:rPr lang="en-US" sz="3000" dirty="0">
                <a:effectLst/>
                <a:latin typeface="Arial Narrow" panose="020B0606020202030204" pitchFamily="34" charset="0"/>
              </a:rPr>
              <a:t>Modern languages are alive – constantly changing </a:t>
            </a:r>
          </a:p>
          <a:p>
            <a:pPr lvl="1"/>
            <a:r>
              <a:rPr lang="en-US" sz="3000" dirty="0">
                <a:effectLst/>
                <a:latin typeface="Arial Narrow" panose="020B0606020202030204" pitchFamily="34" charset="0"/>
              </a:rPr>
              <a:t>New manuscripts are being discovered – better textual basis </a:t>
            </a:r>
          </a:p>
          <a:p>
            <a:pPr lvl="1"/>
            <a:endParaRPr lang="en-US" sz="2800" b="1" dirty="0">
              <a:effectLst/>
              <a:latin typeface="Arial Narrow" panose="020B0606020202030204" pitchFamily="34" charset="0"/>
            </a:endParaRPr>
          </a:p>
          <a:p>
            <a:endParaRPr lang="en-US" sz="3200" b="1" dirty="0">
              <a:effectLst/>
              <a:latin typeface="Arial Narrow" panose="020B0606020202030204" pitchFamily="34" charset="0"/>
            </a:endParaRPr>
          </a:p>
        </p:txBody>
      </p:sp>
    </p:spTree>
    <p:extLst>
      <p:ext uri="{BB962C8B-B14F-4D97-AF65-F5344CB8AC3E}">
        <p14:creationId xmlns:p14="http://schemas.microsoft.com/office/powerpoint/2010/main" val="14725623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13445E-AA40-41A6-BE0F-C21BFD166442}"/>
              </a:ext>
            </a:extLst>
          </p:cNvPr>
          <p:cNvSpPr>
            <a:spLocks noGrp="1"/>
          </p:cNvSpPr>
          <p:nvPr>
            <p:ph type="title"/>
          </p:nvPr>
        </p:nvSpPr>
        <p:spPr>
          <a:xfrm>
            <a:off x="304799" y="365125"/>
            <a:ext cx="11451771" cy="1325563"/>
          </a:xfrm>
        </p:spPr>
        <p:txBody>
          <a:bodyPr>
            <a:normAutofit/>
          </a:bodyPr>
          <a:lstStyle/>
          <a:p>
            <a:pPr algn="ctr"/>
            <a:r>
              <a:rPr lang="en-US" sz="5400" dirty="0">
                <a:effectLst>
                  <a:glow rad="101600">
                    <a:schemeClr val="bg1">
                      <a:alpha val="60000"/>
                    </a:schemeClr>
                  </a:glow>
                </a:effectLst>
                <a:latin typeface="Arial Black" panose="020B0A04020102020204" pitchFamily="34" charset="0"/>
              </a:rPr>
              <a:t>A Proper View</a:t>
            </a:r>
          </a:p>
        </p:txBody>
      </p:sp>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1825625"/>
            <a:ext cx="11451770" cy="4351338"/>
          </a:xfrm>
          <a:solidFill>
            <a:srgbClr val="48CEC2"/>
          </a:solidFill>
        </p:spPr>
        <p:txBody>
          <a:bodyPr>
            <a:normAutofit/>
          </a:bodyPr>
          <a:lstStyle/>
          <a:p>
            <a:r>
              <a:rPr lang="en-US" sz="3600" b="1" dirty="0">
                <a:effectLst/>
                <a:latin typeface="Arial Narrow" panose="020B0606020202030204" pitchFamily="34" charset="0"/>
              </a:rPr>
              <a:t>Translations are necessary </a:t>
            </a:r>
          </a:p>
          <a:p>
            <a:endParaRPr lang="en-US" sz="2400" b="1" dirty="0">
              <a:effectLst/>
              <a:latin typeface="Arial Narrow" panose="020B0606020202030204" pitchFamily="34" charset="0"/>
            </a:endParaRPr>
          </a:p>
          <a:p>
            <a:r>
              <a:rPr lang="en-US" sz="3600" b="1" dirty="0">
                <a:effectLst/>
                <a:latin typeface="Arial Narrow" panose="020B0606020202030204" pitchFamily="34" charset="0"/>
              </a:rPr>
              <a:t>Translations are imperfect</a:t>
            </a:r>
          </a:p>
          <a:p>
            <a:pPr lvl="1"/>
            <a:r>
              <a:rPr lang="en-US" sz="3000" dirty="0">
                <a:effectLst/>
                <a:latin typeface="Arial Narrow" panose="020B0606020202030204" pitchFamily="34" charset="0"/>
              </a:rPr>
              <a:t>A product of human effort – not inspired work</a:t>
            </a:r>
          </a:p>
          <a:p>
            <a:pPr lvl="1"/>
            <a:r>
              <a:rPr lang="en-US" sz="3000" dirty="0">
                <a:effectLst/>
                <a:latin typeface="Arial Narrow" panose="020B0606020202030204" pitchFamily="34" charset="0"/>
              </a:rPr>
              <a:t>Some words/concepts have no good English equivalent (Hebrew </a:t>
            </a:r>
            <a:r>
              <a:rPr lang="en-US" sz="3000" i="1" dirty="0" err="1">
                <a:effectLst/>
                <a:latin typeface="Arial Narrow" panose="020B0606020202030204" pitchFamily="34" charset="0"/>
              </a:rPr>
              <a:t>chesed</a:t>
            </a:r>
            <a:r>
              <a:rPr lang="en-US" sz="3000" i="1" dirty="0">
                <a:effectLst/>
                <a:latin typeface="Arial Narrow" panose="020B0606020202030204" pitchFamily="34" charset="0"/>
              </a:rPr>
              <a:t> </a:t>
            </a:r>
            <a:r>
              <a:rPr lang="en-US" sz="3000" dirty="0">
                <a:effectLst/>
                <a:latin typeface="Arial Narrow" panose="020B0606020202030204" pitchFamily="34" charset="0"/>
              </a:rPr>
              <a:t>[“steadfast love”]</a:t>
            </a:r>
            <a:r>
              <a:rPr lang="en-US" sz="3000" i="1" dirty="0">
                <a:effectLst/>
                <a:latin typeface="Arial Narrow" panose="020B0606020202030204" pitchFamily="34" charset="0"/>
              </a:rPr>
              <a:t> </a:t>
            </a:r>
            <a:r>
              <a:rPr lang="en-US" sz="3000" dirty="0">
                <a:effectLst/>
                <a:latin typeface="Arial Narrow" panose="020B0606020202030204" pitchFamily="34" charset="0"/>
              </a:rPr>
              <a:t>in Psalm 136:1) </a:t>
            </a:r>
          </a:p>
          <a:p>
            <a:endParaRPr lang="en-US" sz="3200" b="1" dirty="0">
              <a:effectLst/>
              <a:latin typeface="Arial Narrow" panose="020B0606020202030204" pitchFamily="34" charset="0"/>
            </a:endParaRPr>
          </a:p>
        </p:txBody>
      </p:sp>
    </p:spTree>
    <p:extLst>
      <p:ext uri="{BB962C8B-B14F-4D97-AF65-F5344CB8AC3E}">
        <p14:creationId xmlns:p14="http://schemas.microsoft.com/office/powerpoint/2010/main" val="7072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13445E-AA40-41A6-BE0F-C21BFD166442}"/>
              </a:ext>
            </a:extLst>
          </p:cNvPr>
          <p:cNvSpPr>
            <a:spLocks noGrp="1"/>
          </p:cNvSpPr>
          <p:nvPr>
            <p:ph type="title"/>
          </p:nvPr>
        </p:nvSpPr>
        <p:spPr>
          <a:xfrm>
            <a:off x="304799" y="365125"/>
            <a:ext cx="11451771" cy="1325563"/>
          </a:xfrm>
        </p:spPr>
        <p:txBody>
          <a:bodyPr>
            <a:normAutofit/>
          </a:bodyPr>
          <a:lstStyle/>
          <a:p>
            <a:pPr algn="ctr"/>
            <a:r>
              <a:rPr lang="en-US" sz="5400" dirty="0">
                <a:effectLst>
                  <a:glow rad="101600">
                    <a:schemeClr val="bg1">
                      <a:alpha val="60000"/>
                    </a:schemeClr>
                  </a:glow>
                </a:effectLst>
                <a:latin typeface="Arial Black" panose="020B0A04020102020204" pitchFamily="34" charset="0"/>
              </a:rPr>
              <a:t>A Proper View</a:t>
            </a:r>
          </a:p>
        </p:txBody>
      </p:sp>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1825625"/>
            <a:ext cx="11451770" cy="4351338"/>
          </a:xfrm>
          <a:solidFill>
            <a:srgbClr val="48CEC2"/>
          </a:solidFill>
        </p:spPr>
        <p:txBody>
          <a:bodyPr>
            <a:normAutofit/>
          </a:bodyPr>
          <a:lstStyle/>
          <a:p>
            <a:r>
              <a:rPr lang="en-US" sz="3600" b="1" dirty="0">
                <a:effectLst/>
                <a:latin typeface="Arial Narrow" panose="020B0606020202030204" pitchFamily="34" charset="0"/>
              </a:rPr>
              <a:t>Translations are necessary </a:t>
            </a:r>
          </a:p>
          <a:p>
            <a:endParaRPr lang="en-US" sz="2400" b="1" dirty="0">
              <a:effectLst/>
              <a:latin typeface="Arial Narrow" panose="020B0606020202030204" pitchFamily="34" charset="0"/>
            </a:endParaRPr>
          </a:p>
          <a:p>
            <a:r>
              <a:rPr lang="en-US" sz="3600" b="1" dirty="0">
                <a:effectLst/>
                <a:latin typeface="Arial Narrow" panose="020B0606020202030204" pitchFamily="34" charset="0"/>
              </a:rPr>
              <a:t>Translations are imperfect</a:t>
            </a:r>
          </a:p>
          <a:p>
            <a:endParaRPr lang="en-US" sz="2400" b="1" dirty="0">
              <a:effectLst/>
              <a:latin typeface="Arial Narrow" panose="020B0606020202030204" pitchFamily="34" charset="0"/>
            </a:endParaRPr>
          </a:p>
          <a:p>
            <a:r>
              <a:rPr lang="en-US" sz="3600" b="1" dirty="0">
                <a:effectLst/>
                <a:latin typeface="Arial Narrow" panose="020B0606020202030204" pitchFamily="34" charset="0"/>
              </a:rPr>
              <a:t>Imperfect translations communicate God’s perfect message! </a:t>
            </a:r>
          </a:p>
          <a:p>
            <a:pPr lvl="1"/>
            <a:r>
              <a:rPr lang="en-US" sz="3000" dirty="0">
                <a:effectLst/>
                <a:latin typeface="Arial Narrow" panose="020B0606020202030204" pitchFamily="34" charset="0"/>
              </a:rPr>
              <a:t>God has always chosen imperfect things to communicate His will </a:t>
            </a:r>
          </a:p>
          <a:p>
            <a:pPr lvl="1"/>
            <a:r>
              <a:rPr lang="en-US" sz="3000" dirty="0">
                <a:effectLst/>
                <a:latin typeface="Arial Narrow" panose="020B0606020202030204" pitchFamily="34" charset="0"/>
              </a:rPr>
              <a:t>Gospel remains unchanged (Matthew 5:17-19)</a:t>
            </a:r>
          </a:p>
        </p:txBody>
      </p:sp>
    </p:spTree>
    <p:extLst>
      <p:ext uri="{BB962C8B-B14F-4D97-AF65-F5344CB8AC3E}">
        <p14:creationId xmlns:p14="http://schemas.microsoft.com/office/powerpoint/2010/main" val="174041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13445E-AA40-41A6-BE0F-C21BFD166442}"/>
              </a:ext>
            </a:extLst>
          </p:cNvPr>
          <p:cNvSpPr>
            <a:spLocks noGrp="1"/>
          </p:cNvSpPr>
          <p:nvPr>
            <p:ph type="title"/>
          </p:nvPr>
        </p:nvSpPr>
        <p:spPr>
          <a:xfrm>
            <a:off x="304799" y="365125"/>
            <a:ext cx="11451771" cy="1325563"/>
          </a:xfrm>
        </p:spPr>
        <p:txBody>
          <a:bodyPr>
            <a:normAutofit/>
          </a:bodyPr>
          <a:lstStyle/>
          <a:p>
            <a:pPr algn="ctr"/>
            <a:r>
              <a:rPr lang="en-US" sz="5400" dirty="0">
                <a:effectLst>
                  <a:glow rad="101600">
                    <a:schemeClr val="bg1">
                      <a:alpha val="60000"/>
                    </a:schemeClr>
                  </a:glow>
                </a:effectLst>
                <a:latin typeface="Arial Black" panose="020B0A04020102020204" pitchFamily="34" charset="0"/>
              </a:rPr>
              <a:t>How Translations Work </a:t>
            </a:r>
          </a:p>
        </p:txBody>
      </p:sp>
      <p:sp>
        <p:nvSpPr>
          <p:cNvPr id="5" name="Subtitle 4">
            <a:extLst>
              <a:ext uri="{FF2B5EF4-FFF2-40B4-BE49-F238E27FC236}">
                <a16:creationId xmlns:a16="http://schemas.microsoft.com/office/drawing/2014/main" id="{01DB32F8-A263-4527-9B6D-2597B8F8CA9D}"/>
              </a:ext>
            </a:extLst>
          </p:cNvPr>
          <p:cNvSpPr>
            <a:spLocks noGrp="1"/>
          </p:cNvSpPr>
          <p:nvPr>
            <p:ph idx="1"/>
          </p:nvPr>
        </p:nvSpPr>
        <p:spPr>
          <a:xfrm>
            <a:off x="304800" y="1825625"/>
            <a:ext cx="11451770" cy="4351338"/>
          </a:xfrm>
          <a:solidFill>
            <a:srgbClr val="48CEC2"/>
          </a:solidFill>
        </p:spPr>
        <p:txBody>
          <a:bodyPr>
            <a:normAutofit/>
          </a:bodyPr>
          <a:lstStyle/>
          <a:p>
            <a:r>
              <a:rPr lang="en-US" sz="3600" b="1" dirty="0">
                <a:effectLst/>
                <a:latin typeface="Arial Narrow" panose="020B0606020202030204" pitchFamily="34" charset="0"/>
              </a:rPr>
              <a:t>A faithful translation will:</a:t>
            </a:r>
          </a:p>
          <a:p>
            <a:pPr lvl="1"/>
            <a:r>
              <a:rPr lang="en-US" sz="3000" dirty="0">
                <a:effectLst/>
                <a:latin typeface="Arial Narrow" panose="020B0606020202030204" pitchFamily="34" charset="0"/>
              </a:rPr>
              <a:t>Maintain loyalty to the original language – must not skew the message</a:t>
            </a:r>
          </a:p>
          <a:p>
            <a:pPr lvl="1"/>
            <a:r>
              <a:rPr lang="en-US" sz="3000" dirty="0">
                <a:effectLst/>
                <a:latin typeface="Arial Narrow" panose="020B0606020202030204" pitchFamily="34" charset="0"/>
              </a:rPr>
              <a:t>Maintain loyalty to the contemporary language – must be understandable </a:t>
            </a:r>
          </a:p>
          <a:p>
            <a:pPr lvl="1"/>
            <a:endParaRPr lang="en-US" sz="3000" dirty="0">
              <a:effectLst/>
              <a:latin typeface="Arial Narrow" panose="020B0606020202030204" pitchFamily="34" charset="0"/>
            </a:endParaRPr>
          </a:p>
          <a:p>
            <a:r>
              <a:rPr lang="en-US" sz="3600" b="1" dirty="0">
                <a:effectLst/>
                <a:latin typeface="Arial Narrow" panose="020B0606020202030204" pitchFamily="34" charset="0"/>
              </a:rPr>
              <a:t>Two basic philosophies</a:t>
            </a:r>
          </a:p>
          <a:p>
            <a:pPr lvl="1"/>
            <a:r>
              <a:rPr lang="en-US" sz="3000" dirty="0">
                <a:effectLst/>
                <a:latin typeface="Arial Narrow" panose="020B0606020202030204" pitchFamily="34" charset="0"/>
              </a:rPr>
              <a:t>“Word-for-word” – preserve </a:t>
            </a:r>
            <a:r>
              <a:rPr lang="en-US" sz="3000" b="1" i="1" dirty="0">
                <a:effectLst/>
                <a:latin typeface="Arial Narrow" panose="020B0606020202030204" pitchFamily="34" charset="0"/>
              </a:rPr>
              <a:t>original</a:t>
            </a:r>
            <a:r>
              <a:rPr lang="en-US" sz="3000" dirty="0">
                <a:effectLst/>
                <a:latin typeface="Arial Narrow" panose="020B0606020202030204" pitchFamily="34" charset="0"/>
              </a:rPr>
              <a:t> form/language as closely as possible </a:t>
            </a:r>
          </a:p>
          <a:p>
            <a:pPr lvl="1"/>
            <a:r>
              <a:rPr lang="en-US" sz="3000" dirty="0">
                <a:effectLst/>
                <a:latin typeface="Arial Narrow" panose="020B0606020202030204" pitchFamily="34" charset="0"/>
              </a:rPr>
              <a:t>“Thought-for-thought” – transfer meaning to </a:t>
            </a:r>
            <a:r>
              <a:rPr lang="en-US" sz="3000" b="1" i="1" dirty="0">
                <a:effectLst/>
                <a:latin typeface="Arial Narrow" panose="020B0606020202030204" pitchFamily="34" charset="0"/>
              </a:rPr>
              <a:t>contemporary</a:t>
            </a:r>
            <a:r>
              <a:rPr lang="en-US" sz="3000" dirty="0">
                <a:effectLst/>
                <a:latin typeface="Arial Narrow" panose="020B0606020202030204" pitchFamily="34" charset="0"/>
              </a:rPr>
              <a:t> language </a:t>
            </a:r>
          </a:p>
          <a:p>
            <a:pPr lvl="1"/>
            <a:r>
              <a:rPr lang="en-US" sz="3000" dirty="0">
                <a:effectLst/>
                <a:latin typeface="Arial Narrow" panose="020B0606020202030204" pitchFamily="34" charset="0"/>
              </a:rPr>
              <a:t>[paraphrases aren’t translations, but rewordings of translations]</a:t>
            </a:r>
          </a:p>
        </p:txBody>
      </p:sp>
    </p:spTree>
    <p:extLst>
      <p:ext uri="{BB962C8B-B14F-4D97-AF65-F5344CB8AC3E}">
        <p14:creationId xmlns:p14="http://schemas.microsoft.com/office/powerpoint/2010/main" val="69525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CF3D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17658-9417-4298-B565-E4700A9939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C9C5A5-95B0-4A82-B04E-EECC924D8B85}"/>
              </a:ext>
            </a:extLst>
          </p:cNvPr>
          <p:cNvSpPr>
            <a:spLocks noGrp="1"/>
          </p:cNvSpPr>
          <p:nvPr>
            <p:ph idx="1"/>
          </p:nvPr>
        </p:nvSpPr>
        <p:spPr/>
        <p:txBody>
          <a:bodyPr/>
          <a:lstStyle/>
          <a:p>
            <a:endParaRPr lang="en-US"/>
          </a:p>
        </p:txBody>
      </p:sp>
      <p:pic>
        <p:nvPicPr>
          <p:cNvPr id="3074" name="Picture 2" descr="Image result for translation continuum">
            <a:extLst>
              <a:ext uri="{FF2B5EF4-FFF2-40B4-BE49-F238E27FC236}">
                <a16:creationId xmlns:a16="http://schemas.microsoft.com/office/drawing/2014/main" id="{42CEAC04-82B6-4AD2-A043-7DA4FC29F2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08579"/>
            <a:ext cx="12192146" cy="349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417085"/>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1098</TotalTime>
  <Words>733</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Arial Narrow</vt:lpstr>
      <vt:lpstr>Calibri</vt:lpstr>
      <vt:lpstr>Calibri Light</vt:lpstr>
      <vt:lpstr>Office Theme</vt:lpstr>
      <vt:lpstr>PowerPoint Presentation</vt:lpstr>
      <vt:lpstr>Choosing a Bible </vt:lpstr>
      <vt:lpstr>A Proper View</vt:lpstr>
      <vt:lpstr>Genesis 1:1-4 (1611 KJV)</vt:lpstr>
      <vt:lpstr>A Proper View</vt:lpstr>
      <vt:lpstr>A Proper View</vt:lpstr>
      <vt:lpstr>A Proper View</vt:lpstr>
      <vt:lpstr>How Translations Work </vt:lpstr>
      <vt:lpstr>PowerPoint Presentation</vt:lpstr>
      <vt:lpstr>How Translations Work </vt:lpstr>
      <vt:lpstr>Choosing a Translation </vt:lpstr>
      <vt:lpstr>PowerPoint Presentation</vt:lpstr>
      <vt:lpstr>PowerPoint Presentation</vt:lpstr>
      <vt:lpstr>PowerPoint Presentation</vt:lpstr>
      <vt:lpstr>Conclusion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Emerson Brown</dc:creator>
  <cp:lastModifiedBy>Emerson Brown</cp:lastModifiedBy>
  <cp:revision>11</cp:revision>
  <dcterms:created xsi:type="dcterms:W3CDTF">2019-03-03T02:37:02Z</dcterms:created>
  <dcterms:modified xsi:type="dcterms:W3CDTF">2019-03-03T20:55:04Z</dcterms:modified>
</cp:coreProperties>
</file>