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0679"/>
    <a:srgbClr val="F5EAFA"/>
    <a:srgbClr val="162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3E421-902C-4B7E-9A56-1923E9560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7078A-E539-4C1C-8FC7-4DBD8F295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CD7D7-D524-4CA3-BF2D-21DF648F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9532-55D5-40EA-86DD-7174D19C352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9B094-DB62-4F66-BB28-7BF746F8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5CCC6-272C-41F2-9157-A70FA417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6898-9DD7-4D6B-8C08-AD7629E9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2061-E597-41E7-8E9A-2EEE996E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69958-C746-491B-84DF-421612312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70450-1369-470C-852B-6FCA4B29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9532-55D5-40EA-86DD-7174D19C352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7B5D0-95CA-4279-BC36-248BE7AAF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CECC8-4F67-498A-B123-6AC5688A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6898-9DD7-4D6B-8C08-AD7629E9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1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CD5D60-D421-40AC-83CA-B7B0D470C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7B4E5-FD6B-4710-9286-5A75FACA3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5A2D2-598F-43AC-97CE-98E891A1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9532-55D5-40EA-86DD-7174D19C352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B88AD-2A08-47CD-A586-A18A3AAA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8D32B-2E55-46A5-9100-5DAC5044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6898-9DD7-4D6B-8C08-AD7629E9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5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4E12-7113-4032-B739-5BD6B5E4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E1105-6C20-41E2-88C6-3D846D9F7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B4DF4-18A3-4C3D-ACB5-7371709A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9532-55D5-40EA-86DD-7174D19C352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D9B9A-EBA0-451E-9DBA-7AC9DCBF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D0949-8168-4C49-B974-58FD6855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6898-9DD7-4D6B-8C08-AD7629E9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8C3F-3B55-40C4-BC63-BC54B49F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84B82-065B-43CA-A57A-C8FD60263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710E1-1A96-42E4-A81E-4F070290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9532-55D5-40EA-86DD-7174D19C352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1986C-BD62-4FFE-9C9C-FBDC34EF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5F53B-CB2F-491B-8CC1-E6651471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6898-9DD7-4D6B-8C08-AD7629E9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2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A4994-9903-4AC9-AB5C-5ED4F6AD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92695-47AE-4446-AF4E-2492F92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71525-C9D0-4B47-B27E-BE72E9DFF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5DB75-12A4-4047-8F11-A3ADD9EC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9532-55D5-40EA-86DD-7174D19C352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BFF3E-6E30-4A7D-9642-7BFFB32E8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186F8-A330-49FC-829B-106039C8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6898-9DD7-4D6B-8C08-AD7629E9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5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BF37-E1FF-4EE1-ADC4-71815A40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D0E62-4C7E-4F94-BC41-4FA364FD2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8E780-6C7A-472A-9279-42EA46B58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4FCD5-D0D7-4E35-A176-A07D237A1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68ED7-B408-4049-AC5B-0F6CA3B3F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1E605-2E56-45C0-B6AA-F9DC3664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9532-55D5-40EA-86DD-7174D19C352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43031F-948A-4315-B1C4-5EA52DF8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411B6E-350D-42D5-B65C-BABC3844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6898-9DD7-4D6B-8C08-AD7629E9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B612-0E15-4BB0-8930-4575C8C2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C5C88-6206-473B-8279-113CC697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9532-55D5-40EA-86DD-7174D19C352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CDE38-03EC-40BE-832F-8C85ACEA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A9E89-B642-4598-9D3D-F0438405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6898-9DD7-4D6B-8C08-AD7629E9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8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62FED-CAC7-430B-A3BC-503DA79B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9532-55D5-40EA-86DD-7174D19C352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81A2B-9E4C-4932-A9D4-8B81B00E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02443-5194-44D1-A435-3FF553E9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6898-9DD7-4D6B-8C08-AD7629E9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6F99D-8873-4E3F-9FF7-9F071F1D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0A2E8-825C-4BB4-9401-292F83055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06B91-B92F-4FA7-851E-09C47B623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093B9-F2B5-45A5-92DA-4C6D52E6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9532-55D5-40EA-86DD-7174D19C352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1619C-A0E4-47F5-A9D6-B996A827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8D6F5-0013-4B38-9712-B21FE328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6898-9DD7-4D6B-8C08-AD7629E9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9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4B1C9-B514-4DCA-90BA-A58106F2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37E0E-2874-45E5-8292-FD4254B6C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77666-65F2-4EDF-958B-0C07AF73D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C3201-41AC-4229-B9DC-2761747D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9532-55D5-40EA-86DD-7174D19C352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7AA54-E866-4B44-8479-9F80190A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8E01B-E32F-496C-8836-F170D5BC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6898-9DD7-4D6B-8C08-AD7629E9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F6490-3F58-4B29-A333-194D2EC2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DA332-D19C-4D28-9772-630050B50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170BC-3C8C-4527-953C-3543868A9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49532-55D5-40EA-86DD-7174D19C352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67F51-DE2C-4A42-B616-8E87FA5CC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A309-2618-4C32-8EA6-09D3BD000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66898-9DD7-4D6B-8C08-AD7629E99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B0D1-35F5-4FC9-B0DA-896C94F2AC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FC7B9-039D-4422-B1A4-10ECFA0AD6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82E944-BBB6-419F-B6CB-4829AE7C799A}"/>
              </a:ext>
            </a:extLst>
          </p:cNvPr>
          <p:cNvSpPr/>
          <p:nvPr/>
        </p:nvSpPr>
        <p:spPr>
          <a:xfrm>
            <a:off x="145143" y="6574971"/>
            <a:ext cx="11887200" cy="1451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98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544B-B96B-4622-871B-11B0EBFB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2" y="1"/>
            <a:ext cx="59690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162870"/>
                </a:solidFill>
                <a:latin typeface="Rockwell" panose="02060603020205020403" pitchFamily="18" charset="0"/>
              </a:rPr>
              <a:t>Suggestions </a:t>
            </a:r>
            <a:endParaRPr lang="en-US" sz="6600" dirty="0">
              <a:solidFill>
                <a:srgbClr val="162870"/>
              </a:solidFill>
              <a:latin typeface="Rockwell" panose="02060603020205020403" pitchFamily="18" charset="0"/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8358E215-15FC-48CD-99FC-2AD818C5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457" y="1325565"/>
            <a:ext cx="5823857" cy="564605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670679"/>
                </a:solidFill>
                <a:latin typeface="Rockwell" panose="02060603020205020403" pitchFamily="18" charset="0"/>
              </a:rPr>
              <a:t>Write down what you learn – notes, charts, questions </a:t>
            </a:r>
          </a:p>
          <a:p>
            <a:endParaRPr lang="en-US" sz="3000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r>
              <a:rPr lang="en-US" sz="3000" dirty="0">
                <a:solidFill>
                  <a:srgbClr val="670679"/>
                </a:solidFill>
                <a:latin typeface="Rockwell" panose="02060603020205020403" pitchFamily="18" charset="0"/>
              </a:rPr>
              <a:t>Copy Scripture                          (Deuteronomy 17:18-20)</a:t>
            </a:r>
          </a:p>
          <a:p>
            <a:endParaRPr lang="en-US" sz="3000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r>
              <a:rPr lang="en-US" sz="3000" dirty="0">
                <a:solidFill>
                  <a:srgbClr val="670679"/>
                </a:solidFill>
                <a:latin typeface="Rockwell" panose="02060603020205020403" pitchFamily="18" charset="0"/>
              </a:rPr>
              <a:t>Prepare for each Bible class as if you were going to teach </a:t>
            </a:r>
          </a:p>
          <a:p>
            <a:endParaRPr lang="en-US" sz="3000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r>
              <a:rPr lang="en-US" sz="3000" dirty="0">
                <a:solidFill>
                  <a:srgbClr val="670679"/>
                </a:solidFill>
                <a:latin typeface="Rockwell" panose="02060603020205020403" pitchFamily="18" charset="0"/>
              </a:rPr>
              <a:t>Find a study buddy</a:t>
            </a:r>
          </a:p>
          <a:p>
            <a:pPr marL="457200" lvl="1" indent="0">
              <a:buNone/>
            </a:pPr>
            <a:endParaRPr lang="en-US" sz="2800" dirty="0">
              <a:solidFill>
                <a:srgbClr val="670679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1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8358E215-15FC-48CD-99FC-2AD818C5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1325565"/>
            <a:ext cx="7097485" cy="5646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670679"/>
                </a:solidFill>
                <a:latin typeface="Rockwell" panose="02060603020205020403" pitchFamily="18" charset="0"/>
              </a:rPr>
              <a:t>Most important thing – DO IT!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670679"/>
                </a:solidFill>
                <a:latin typeface="Rockwell" panose="02060603020205020403" pitchFamily="18" charset="0"/>
              </a:rPr>
              <a:t>(Deuteronomy 6:5-9)</a:t>
            </a:r>
          </a:p>
          <a:p>
            <a:pPr marL="457200" lvl="1" indent="0" algn="ctr">
              <a:buNone/>
            </a:pPr>
            <a:endParaRPr lang="en-US" sz="3600" dirty="0">
              <a:solidFill>
                <a:srgbClr val="670679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1A7EC3-4CB7-488B-B02F-D74FBBFF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9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85367B-AD74-495E-8E32-490DF63FEFC5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5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F8F074-C8A6-4F08-B7AA-5ABB0458C70E}"/>
              </a:ext>
            </a:extLst>
          </p:cNvPr>
          <p:cNvSpPr txBox="1">
            <a:spLocks/>
          </p:cNvSpPr>
          <p:nvPr/>
        </p:nvSpPr>
        <p:spPr>
          <a:xfrm>
            <a:off x="942109" y="4893978"/>
            <a:ext cx="9144000" cy="2250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kern="1400" spc="600" dirty="0">
                <a:solidFill>
                  <a:srgbClr val="0367AB"/>
                </a:solidFill>
                <a:latin typeface="Rockwell" panose="02060603020205020403" pitchFamily="18" charset="0"/>
              </a:rPr>
              <a:t>UPWARD</a:t>
            </a:r>
            <a:r>
              <a:rPr lang="en-US" sz="7200" kern="1400" spc="1400" dirty="0">
                <a:solidFill>
                  <a:srgbClr val="0367AB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2ACB-A112-440E-AFD1-851AF9ED5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4" y="1375000"/>
            <a:ext cx="5588000" cy="4644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670679"/>
                </a:solidFill>
                <a:latin typeface="Rockwell" panose="02060603020205020403" pitchFamily="18" charset="0"/>
              </a:rPr>
              <a:t>“…like newborn babies, long for the pure milk of the word, so that by it you may grow in respect to salvation…” </a:t>
            </a:r>
          </a:p>
          <a:p>
            <a:pPr marL="0" indent="0">
              <a:buNone/>
            </a:pPr>
            <a:endParaRPr lang="en-US" sz="1800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670679"/>
                </a:solidFill>
                <a:latin typeface="Rockwell" panose="02060603020205020403" pitchFamily="18" charset="0"/>
              </a:rPr>
              <a:t>(1 Peter 2:2 / NASB)</a:t>
            </a:r>
            <a:endParaRPr lang="en-US" sz="4000" dirty="0">
              <a:solidFill>
                <a:srgbClr val="670679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334A75-EA6F-4822-969D-334281BF9246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5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2ACB-A112-440E-AFD1-851AF9ED5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4" y="1375000"/>
            <a:ext cx="5588000" cy="4644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>
              <a:solidFill>
                <a:srgbClr val="320001"/>
              </a:solidFill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162870"/>
                </a:solidFill>
                <a:latin typeface="Rockwell" panose="02060603020205020403" pitchFamily="18" charset="0"/>
              </a:rPr>
              <a:t>Growing In Our Bible Study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BD2C28-8610-4030-B94E-8AC5ED2CD323}"/>
              </a:ext>
            </a:extLst>
          </p:cNvPr>
          <p:cNvSpPr txBox="1">
            <a:spLocks/>
          </p:cNvSpPr>
          <p:nvPr/>
        </p:nvSpPr>
        <p:spPr>
          <a:xfrm>
            <a:off x="942109" y="4893978"/>
            <a:ext cx="9144000" cy="2250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kern="1400" spc="600" dirty="0">
                <a:solidFill>
                  <a:srgbClr val="0367AB"/>
                </a:solidFill>
                <a:latin typeface="Rockwell" panose="02060603020205020403" pitchFamily="18" charset="0"/>
              </a:rPr>
              <a:t>UPWARD</a:t>
            </a:r>
            <a:r>
              <a:rPr lang="en-US" sz="7200" kern="1400" spc="1400" dirty="0">
                <a:solidFill>
                  <a:srgbClr val="0367AB"/>
                </a:solidFill>
                <a:latin typeface="Rockwell" panose="020606030202050204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115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544B-B96B-4622-871B-11B0EBFB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2" y="130628"/>
            <a:ext cx="59690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162870"/>
                </a:solidFill>
                <a:latin typeface="Rockwell" panose="02060603020205020403" pitchFamily="18" charset="0"/>
              </a:rPr>
              <a:t>Why Study?</a:t>
            </a:r>
            <a:r>
              <a:rPr lang="en-US" sz="6600" dirty="0">
                <a:solidFill>
                  <a:srgbClr val="162870"/>
                </a:solidFill>
                <a:latin typeface="Rockwell" panose="02060603020205020403" pitchFamily="18" charset="0"/>
              </a:rPr>
              <a:t> 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8358E215-15FC-48CD-99FC-2AD818C5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457" y="2118972"/>
            <a:ext cx="5823857" cy="485094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670679"/>
                </a:solidFill>
                <a:latin typeface="Rockwell" panose="02060603020205020403" pitchFamily="18" charset="0"/>
              </a:rPr>
              <a:t>God’s word is living </a:t>
            </a:r>
          </a:p>
          <a:p>
            <a:endParaRPr lang="en-US" sz="1400" b="1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r>
              <a:rPr lang="en-US" sz="3200" b="1" dirty="0">
                <a:solidFill>
                  <a:srgbClr val="670679"/>
                </a:solidFill>
                <a:latin typeface="Rockwell" panose="02060603020205020403" pitchFamily="18" charset="0"/>
              </a:rPr>
              <a:t>God’s word is challenging</a:t>
            </a:r>
          </a:p>
          <a:p>
            <a:pPr lvl="1"/>
            <a:r>
              <a:rPr lang="en-US" sz="3000" dirty="0">
                <a:solidFill>
                  <a:srgbClr val="670679"/>
                </a:solidFill>
                <a:latin typeface="Rockwell" panose="02060603020205020403" pitchFamily="18" charset="0"/>
              </a:rPr>
              <a:t>An ancient text                                           (2 Peter 3:15-16)</a:t>
            </a:r>
          </a:p>
          <a:p>
            <a:pPr lvl="1"/>
            <a:r>
              <a:rPr lang="en-US" sz="3000" dirty="0">
                <a:solidFill>
                  <a:srgbClr val="670679"/>
                </a:solidFill>
                <a:latin typeface="Rockwell" panose="02060603020205020403" pitchFamily="18" charset="0"/>
              </a:rPr>
              <a:t>A piercing text                                              (Colossians 3:8)</a:t>
            </a:r>
          </a:p>
          <a:p>
            <a:pPr lvl="1"/>
            <a:endParaRPr lang="en-US" sz="1400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r>
              <a:rPr lang="en-US" sz="3200" b="1" dirty="0">
                <a:solidFill>
                  <a:srgbClr val="670679"/>
                </a:solidFill>
                <a:latin typeface="Rockwell" panose="02060603020205020403" pitchFamily="18" charset="0"/>
              </a:rPr>
              <a:t>God’s word leads us to God </a:t>
            </a:r>
            <a:r>
              <a:rPr lang="en-US" sz="3000" dirty="0">
                <a:solidFill>
                  <a:srgbClr val="670679"/>
                </a:solidFill>
                <a:latin typeface="Rockwell" panose="02060603020205020403" pitchFamily="18" charset="0"/>
              </a:rPr>
              <a:t>(Judges 2:10-11)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A834C3-3ED8-420B-92CC-3CA894932492}"/>
              </a:ext>
            </a:extLst>
          </p:cNvPr>
          <p:cNvSpPr txBox="1">
            <a:spLocks/>
          </p:cNvSpPr>
          <p:nvPr/>
        </p:nvSpPr>
        <p:spPr>
          <a:xfrm>
            <a:off x="5660572" y="793409"/>
            <a:ext cx="596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162870"/>
                </a:solidFill>
                <a:latin typeface="Rockwell" panose="02060603020205020403" pitchFamily="18" charset="0"/>
              </a:rPr>
              <a:t>Hebrews 4:12-13</a:t>
            </a:r>
            <a:endParaRPr lang="en-US" sz="3600" dirty="0">
              <a:solidFill>
                <a:srgbClr val="16287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9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544B-B96B-4622-871B-11B0EBFB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2" y="130628"/>
            <a:ext cx="59690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162870"/>
                </a:solidFill>
                <a:latin typeface="Rockwell" panose="02060603020205020403" pitchFamily="18" charset="0"/>
              </a:rPr>
              <a:t>Two Kinds </a:t>
            </a:r>
            <a:endParaRPr lang="en-US" sz="6600" dirty="0">
              <a:solidFill>
                <a:srgbClr val="162870"/>
              </a:solidFill>
              <a:latin typeface="Rockwell" panose="02060603020205020403" pitchFamily="18" charset="0"/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8358E215-15FC-48CD-99FC-2AD818C5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457" y="1456191"/>
            <a:ext cx="5823857" cy="5370285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670679"/>
                </a:solidFill>
                <a:latin typeface="Rockwell" panose="02060603020205020403" pitchFamily="18" charset="0"/>
              </a:rPr>
              <a:t>Deep-Dive</a:t>
            </a:r>
          </a:p>
          <a:p>
            <a:pPr lvl="1"/>
            <a:r>
              <a:rPr lang="en-US" sz="2800" dirty="0">
                <a:solidFill>
                  <a:srgbClr val="670679"/>
                </a:solidFill>
                <a:latin typeface="Rockwell" panose="02060603020205020403" pitchFamily="18" charset="0"/>
              </a:rPr>
              <a:t>Purpose – weigh the impact of the details and depths </a:t>
            </a:r>
          </a:p>
          <a:p>
            <a:pPr lvl="1"/>
            <a:r>
              <a:rPr lang="en-US" sz="2800" dirty="0">
                <a:solidFill>
                  <a:srgbClr val="670679"/>
                </a:solidFill>
                <a:latin typeface="Rockwell" panose="02060603020205020403" pitchFamily="18" charset="0"/>
              </a:rPr>
              <a:t>Benefits – answer “why?” and “how?”, tackle difficulties head-on </a:t>
            </a:r>
          </a:p>
          <a:p>
            <a:pPr lvl="1"/>
            <a:endParaRPr lang="en-US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r>
              <a:rPr lang="en-US" sz="3200" b="1" dirty="0">
                <a:solidFill>
                  <a:srgbClr val="670679"/>
                </a:solidFill>
                <a:latin typeface="Rockwell" panose="02060603020205020403" pitchFamily="18" charset="0"/>
              </a:rPr>
              <a:t>Overview Reading </a:t>
            </a:r>
          </a:p>
          <a:p>
            <a:pPr lvl="1"/>
            <a:r>
              <a:rPr lang="en-US" sz="2800" dirty="0">
                <a:solidFill>
                  <a:srgbClr val="670679"/>
                </a:solidFill>
                <a:latin typeface="Rockwell" panose="02060603020205020403" pitchFamily="18" charset="0"/>
              </a:rPr>
              <a:t>Nehemiah 8:8; 1 Timothy 4:13</a:t>
            </a:r>
          </a:p>
          <a:p>
            <a:pPr lvl="1"/>
            <a:r>
              <a:rPr lang="en-US" sz="2800" dirty="0">
                <a:solidFill>
                  <a:srgbClr val="670679"/>
                </a:solidFill>
                <a:latin typeface="Rockwell" panose="02060603020205020403" pitchFamily="18" charset="0"/>
              </a:rPr>
              <a:t>Purpose – fill your mind with the content and breadth</a:t>
            </a:r>
          </a:p>
          <a:p>
            <a:pPr lvl="1"/>
            <a:r>
              <a:rPr lang="en-US" sz="2800" dirty="0">
                <a:solidFill>
                  <a:srgbClr val="670679"/>
                </a:solidFill>
                <a:latin typeface="Rockwell" panose="02060603020205020403" pitchFamily="18" charset="0"/>
              </a:rPr>
              <a:t>Benefits – connections, big picture, familiarity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6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544B-B96B-4622-871B-11B0EBFB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2" y="275768"/>
            <a:ext cx="59690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162870"/>
                </a:solidFill>
                <a:latin typeface="Rockwell" panose="02060603020205020403" pitchFamily="18" charset="0"/>
              </a:rPr>
              <a:t>You Need </a:t>
            </a:r>
            <a:endParaRPr lang="en-US" sz="6600" dirty="0">
              <a:solidFill>
                <a:srgbClr val="162870"/>
              </a:solidFill>
              <a:latin typeface="Rockwell" panose="02060603020205020403" pitchFamily="18" charset="0"/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8358E215-15FC-48CD-99FC-2AD818C5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457" y="1601331"/>
            <a:ext cx="5823857" cy="537028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670679"/>
                </a:solidFill>
                <a:latin typeface="Rockwell" panose="02060603020205020403" pitchFamily="18" charset="0"/>
              </a:rPr>
              <a:t>Time</a:t>
            </a:r>
            <a:endParaRPr lang="en-US" sz="3000" b="1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pPr lvl="1"/>
            <a:r>
              <a:rPr lang="en-US" sz="2800" dirty="0">
                <a:solidFill>
                  <a:srgbClr val="670679"/>
                </a:solidFill>
                <a:latin typeface="Rockwell" panose="02060603020205020403" pitchFamily="18" charset="0"/>
              </a:rPr>
              <a:t>It takes a commitment to know God (Ephesians 5:15-18)</a:t>
            </a:r>
          </a:p>
          <a:p>
            <a:pPr lvl="1"/>
            <a:endParaRPr lang="en-US" sz="2800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endParaRPr lang="en-US" sz="2600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0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544B-B96B-4622-871B-11B0EBFB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2" y="275768"/>
            <a:ext cx="59690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162870"/>
                </a:solidFill>
                <a:latin typeface="Rockwell" panose="02060603020205020403" pitchFamily="18" charset="0"/>
              </a:rPr>
              <a:t>You Need </a:t>
            </a:r>
            <a:endParaRPr lang="en-US" sz="6600" dirty="0">
              <a:solidFill>
                <a:srgbClr val="162870"/>
              </a:solidFill>
              <a:latin typeface="Rockwell" panose="02060603020205020403" pitchFamily="18" charset="0"/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8358E215-15FC-48CD-99FC-2AD818C5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457" y="1601331"/>
            <a:ext cx="5823857" cy="537028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670679"/>
                </a:solidFill>
                <a:latin typeface="Rockwell" panose="02060603020205020403" pitchFamily="18" charset="0"/>
              </a:rPr>
              <a:t>Time</a:t>
            </a:r>
          </a:p>
          <a:p>
            <a:pPr lvl="1"/>
            <a:endParaRPr lang="en-US" sz="3600" b="1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r>
              <a:rPr lang="en-US" sz="3200" b="1" dirty="0">
                <a:solidFill>
                  <a:srgbClr val="670679"/>
                </a:solidFill>
                <a:latin typeface="Rockwell" panose="02060603020205020403" pitchFamily="18" charset="0"/>
              </a:rPr>
              <a:t>Tools</a:t>
            </a:r>
            <a:r>
              <a:rPr lang="en-US" sz="3000" b="1" dirty="0">
                <a:solidFill>
                  <a:srgbClr val="670679"/>
                </a:solidFill>
                <a:latin typeface="Rockwell" panose="02060603020205020403" pitchFamily="18" charset="0"/>
              </a:rPr>
              <a:t> </a:t>
            </a:r>
          </a:p>
          <a:p>
            <a:pPr lvl="1"/>
            <a:r>
              <a:rPr lang="en-US" sz="2800" dirty="0">
                <a:solidFill>
                  <a:srgbClr val="670679"/>
                </a:solidFill>
                <a:latin typeface="Rockwell" panose="02060603020205020403" pitchFamily="18" charset="0"/>
              </a:rPr>
              <a:t>A Bible </a:t>
            </a:r>
          </a:p>
          <a:p>
            <a:pPr lvl="1"/>
            <a:r>
              <a:rPr lang="en-US" sz="2800" dirty="0">
                <a:solidFill>
                  <a:srgbClr val="670679"/>
                </a:solidFill>
                <a:latin typeface="Rockwell" panose="02060603020205020403" pitchFamily="18" charset="0"/>
              </a:rPr>
              <a:t>Pen/pencil and paper </a:t>
            </a:r>
          </a:p>
          <a:p>
            <a:pPr lvl="1"/>
            <a:r>
              <a:rPr lang="en-US" sz="2800" dirty="0">
                <a:solidFill>
                  <a:srgbClr val="670679"/>
                </a:solidFill>
                <a:latin typeface="Rockwell" panose="02060603020205020403" pitchFamily="18" charset="0"/>
              </a:rPr>
              <a:t>Good resources </a:t>
            </a:r>
          </a:p>
          <a:p>
            <a:pPr lvl="2"/>
            <a:r>
              <a:rPr lang="en-US" sz="2600" i="1" dirty="0">
                <a:solidFill>
                  <a:srgbClr val="670679"/>
                </a:solidFill>
                <a:latin typeface="Rockwell" panose="02060603020205020403" pitchFamily="18" charset="0"/>
              </a:rPr>
              <a:t>Dictionaries </a:t>
            </a:r>
          </a:p>
          <a:p>
            <a:pPr lvl="2"/>
            <a:r>
              <a:rPr lang="en-US" sz="2600" i="1" dirty="0">
                <a:solidFill>
                  <a:srgbClr val="670679"/>
                </a:solidFill>
                <a:latin typeface="Rockwell" panose="02060603020205020403" pitchFamily="18" charset="0"/>
              </a:rPr>
              <a:t>Concordances  </a:t>
            </a:r>
          </a:p>
          <a:p>
            <a:pPr lvl="2"/>
            <a:r>
              <a:rPr lang="en-US" sz="2600" i="1" dirty="0">
                <a:solidFill>
                  <a:srgbClr val="670679"/>
                </a:solidFill>
                <a:latin typeface="Rockwell" panose="02060603020205020403" pitchFamily="18" charset="0"/>
              </a:rPr>
              <a:t>Commentaries</a:t>
            </a:r>
          </a:p>
          <a:p>
            <a:pPr lvl="2"/>
            <a:r>
              <a:rPr lang="en-US" sz="2600" i="1" dirty="0">
                <a:solidFill>
                  <a:srgbClr val="670679"/>
                </a:solidFill>
                <a:latin typeface="Rockwell" panose="02060603020205020403" pitchFamily="18" charset="0"/>
              </a:rPr>
              <a:t>Other people!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6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544B-B96B-4622-871B-11B0EBFB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2" y="275768"/>
            <a:ext cx="59690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162870"/>
                </a:solidFill>
                <a:latin typeface="Rockwell" panose="02060603020205020403" pitchFamily="18" charset="0"/>
              </a:rPr>
              <a:t>You Need </a:t>
            </a:r>
            <a:endParaRPr lang="en-US" sz="6600" dirty="0">
              <a:solidFill>
                <a:srgbClr val="162870"/>
              </a:solidFill>
              <a:latin typeface="Rockwell" panose="02060603020205020403" pitchFamily="18" charset="0"/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8358E215-15FC-48CD-99FC-2AD818C5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457" y="1601331"/>
            <a:ext cx="5823857" cy="537028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670679"/>
                </a:solidFill>
                <a:latin typeface="Rockwell" panose="02060603020205020403" pitchFamily="18" charset="0"/>
              </a:rPr>
              <a:t>Time</a:t>
            </a:r>
          </a:p>
          <a:p>
            <a:pPr lvl="1"/>
            <a:endParaRPr lang="en-US" sz="3600" b="1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r>
              <a:rPr lang="en-US" sz="3200" b="1" dirty="0">
                <a:solidFill>
                  <a:srgbClr val="670679"/>
                </a:solidFill>
                <a:latin typeface="Rockwell" panose="02060603020205020403" pitchFamily="18" charset="0"/>
              </a:rPr>
              <a:t>Tools</a:t>
            </a:r>
            <a:r>
              <a:rPr lang="en-US" sz="3000" b="1" dirty="0">
                <a:solidFill>
                  <a:srgbClr val="670679"/>
                </a:solidFill>
                <a:latin typeface="Rockwell" panose="02060603020205020403" pitchFamily="18" charset="0"/>
              </a:rPr>
              <a:t> </a:t>
            </a:r>
          </a:p>
          <a:p>
            <a:endParaRPr lang="en-US" sz="3600" b="1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r>
              <a:rPr lang="en-US" sz="3000" b="1" dirty="0">
                <a:solidFill>
                  <a:srgbClr val="670679"/>
                </a:solidFill>
                <a:latin typeface="Rockwell" panose="02060603020205020403" pitchFamily="18" charset="0"/>
              </a:rPr>
              <a:t>Thought / Meditation </a:t>
            </a:r>
          </a:p>
          <a:p>
            <a:pPr lvl="1"/>
            <a:r>
              <a:rPr lang="en-US" sz="2800" dirty="0">
                <a:solidFill>
                  <a:srgbClr val="670679"/>
                </a:solidFill>
                <a:latin typeface="Rockwell" panose="02060603020205020403" pitchFamily="18" charset="0"/>
              </a:rPr>
              <a:t>Joshua 1:8; Philippians 4:8</a:t>
            </a:r>
          </a:p>
          <a:p>
            <a:pPr lvl="1"/>
            <a:r>
              <a:rPr lang="en-US" sz="2800" dirty="0">
                <a:solidFill>
                  <a:srgbClr val="670679"/>
                </a:solidFill>
                <a:latin typeface="Rockwell" panose="02060603020205020403" pitchFamily="18" charset="0"/>
              </a:rPr>
              <a:t>Knead God’s word into life</a:t>
            </a:r>
          </a:p>
          <a:p>
            <a:pPr marL="457200" lvl="1" indent="0">
              <a:buNone/>
            </a:pPr>
            <a:endParaRPr lang="en-US" sz="2800" dirty="0">
              <a:solidFill>
                <a:srgbClr val="670679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3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544B-B96B-4622-871B-11B0EBFB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2" y="1"/>
            <a:ext cx="59690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162870"/>
                </a:solidFill>
                <a:latin typeface="Rockwell" panose="02060603020205020403" pitchFamily="18" charset="0"/>
              </a:rPr>
              <a:t>Suggestions </a:t>
            </a:r>
            <a:endParaRPr lang="en-US" sz="6600" dirty="0">
              <a:solidFill>
                <a:srgbClr val="162870"/>
              </a:solidFill>
              <a:latin typeface="Rockwell" panose="02060603020205020403" pitchFamily="18" charset="0"/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8358E215-15FC-48CD-99FC-2AD818C5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457" y="1325565"/>
            <a:ext cx="5823857" cy="564605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670679"/>
                </a:solidFill>
                <a:latin typeface="Rockwell" panose="02060603020205020403" pitchFamily="18" charset="0"/>
              </a:rPr>
              <a:t>More contemplation on smaller amounts of reading</a:t>
            </a:r>
          </a:p>
          <a:p>
            <a:endParaRPr lang="en-US" sz="3000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r>
              <a:rPr lang="en-US" sz="3000" dirty="0">
                <a:solidFill>
                  <a:srgbClr val="670679"/>
                </a:solidFill>
                <a:latin typeface="Rockwell" panose="02060603020205020403" pitchFamily="18" charset="0"/>
              </a:rPr>
              <a:t>Read from different translations for fresh insight </a:t>
            </a:r>
          </a:p>
          <a:p>
            <a:endParaRPr lang="en-US" sz="3000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r>
              <a:rPr lang="en-US" sz="3000" dirty="0">
                <a:solidFill>
                  <a:srgbClr val="670679"/>
                </a:solidFill>
                <a:latin typeface="Rockwell" panose="02060603020205020403" pitchFamily="18" charset="0"/>
              </a:rPr>
              <a:t>Create your own paraphrase </a:t>
            </a:r>
          </a:p>
          <a:p>
            <a:endParaRPr lang="en-US" sz="3000" dirty="0">
              <a:solidFill>
                <a:srgbClr val="670679"/>
              </a:solidFill>
              <a:latin typeface="Rockwell" panose="02060603020205020403" pitchFamily="18" charset="0"/>
            </a:endParaRPr>
          </a:p>
          <a:p>
            <a:r>
              <a:rPr lang="en-US" sz="3000" dirty="0">
                <a:solidFill>
                  <a:srgbClr val="670679"/>
                </a:solidFill>
                <a:latin typeface="Rockwell" panose="02060603020205020403" pitchFamily="18" charset="0"/>
              </a:rPr>
              <a:t>Use a Bible app – reading plans, study </a:t>
            </a:r>
            <a:r>
              <a:rPr lang="en-US" sz="3000">
                <a:solidFill>
                  <a:srgbClr val="670679"/>
                </a:solidFill>
                <a:latin typeface="Rockwell" panose="02060603020205020403" pitchFamily="18" charset="0"/>
              </a:rPr>
              <a:t>groups, listen </a:t>
            </a:r>
            <a:r>
              <a:rPr lang="en-US" sz="3000" dirty="0">
                <a:solidFill>
                  <a:srgbClr val="670679"/>
                </a:solidFill>
                <a:latin typeface="Rockwell" panose="02060603020205020403" pitchFamily="18" charset="0"/>
              </a:rPr>
              <a:t>to the Word </a:t>
            </a:r>
          </a:p>
          <a:p>
            <a:pPr marL="457200" lvl="1" indent="0">
              <a:buNone/>
            </a:pPr>
            <a:endParaRPr lang="en-US" sz="2800" dirty="0">
              <a:solidFill>
                <a:srgbClr val="670679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260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Office Theme</vt:lpstr>
      <vt:lpstr>.</vt:lpstr>
      <vt:lpstr>PowerPoint Presentation</vt:lpstr>
      <vt:lpstr>PowerPoint Presentation</vt:lpstr>
      <vt:lpstr>Why Study? </vt:lpstr>
      <vt:lpstr>Two Kinds </vt:lpstr>
      <vt:lpstr>You Need </vt:lpstr>
      <vt:lpstr>You Need </vt:lpstr>
      <vt:lpstr>You Need </vt:lpstr>
      <vt:lpstr>Suggestions </vt:lpstr>
      <vt:lpstr>Suggestions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Emerson Brown</dc:creator>
  <cp:lastModifiedBy>Emerson Brown</cp:lastModifiedBy>
  <cp:revision>10</cp:revision>
  <dcterms:created xsi:type="dcterms:W3CDTF">2019-03-01T21:34:57Z</dcterms:created>
  <dcterms:modified xsi:type="dcterms:W3CDTF">2019-03-03T11:57:37Z</dcterms:modified>
</cp:coreProperties>
</file>