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57" r:id="rId4"/>
    <p:sldId id="26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2F5"/>
    <a:srgbClr val="FFFFFF"/>
    <a:srgbClr val="558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4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46C0-A262-4735-97C3-29D3B0F092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BC9C4A-FB88-4A68-BAB8-F134BEC74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877DC-9A07-4C9F-B732-042E3D6619A8}"/>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5" name="Footer Placeholder 4">
            <a:extLst>
              <a:ext uri="{FF2B5EF4-FFF2-40B4-BE49-F238E27FC236}">
                <a16:creationId xmlns:a16="http://schemas.microsoft.com/office/drawing/2014/main" id="{6DCBFBFB-657D-4DB6-B9C4-13E8EC659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8344A-9481-4AAA-8284-0F1EA32D5EF6}"/>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345049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87B1-8103-42D1-9091-A3F411F761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09B941-2F4D-44DC-819D-00019B2DF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66C5B-C355-4536-91F0-8C775B3FA42F}"/>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5" name="Footer Placeholder 4">
            <a:extLst>
              <a:ext uri="{FF2B5EF4-FFF2-40B4-BE49-F238E27FC236}">
                <a16:creationId xmlns:a16="http://schemas.microsoft.com/office/drawing/2014/main" id="{0CC726D4-4440-497A-A562-CCD59302A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9180B-668F-450F-819A-D4114FC05FC9}"/>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406028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72478-69F6-4EDB-AB5D-84E18262C2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A3A1CB-D6A3-4EFB-9950-D7D06C98AD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73AF3-5A10-4A2E-8F85-9FD0F929ADEF}"/>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5" name="Footer Placeholder 4">
            <a:extLst>
              <a:ext uri="{FF2B5EF4-FFF2-40B4-BE49-F238E27FC236}">
                <a16:creationId xmlns:a16="http://schemas.microsoft.com/office/drawing/2014/main" id="{85042DA5-CB77-48FD-8634-2015FE9EC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04E7D-FEBB-47D3-8E2F-AD683BC564B8}"/>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357095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649F-4E07-436D-8361-1E9060CE3B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F3FB1-778D-440A-9BE4-0CDCD514E1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ED55C-0714-4C59-BF95-E2F12994EF2C}"/>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5" name="Footer Placeholder 4">
            <a:extLst>
              <a:ext uri="{FF2B5EF4-FFF2-40B4-BE49-F238E27FC236}">
                <a16:creationId xmlns:a16="http://schemas.microsoft.com/office/drawing/2014/main" id="{BE2061E7-7F71-4C08-ADAF-29A1A9601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1AD3C-E488-4FEE-A9E1-20B1B4D78AF5}"/>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162546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2821-1CB8-461F-BE73-E5DEE657A4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E672-8D3A-4998-9ED1-A8ACDE2DFA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BA476B-D21C-4DE4-A3FB-FF0CF0F2C2BA}"/>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5" name="Footer Placeholder 4">
            <a:extLst>
              <a:ext uri="{FF2B5EF4-FFF2-40B4-BE49-F238E27FC236}">
                <a16:creationId xmlns:a16="http://schemas.microsoft.com/office/drawing/2014/main" id="{B6F88491-DAED-4449-83F3-2238C6891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B390C-FEC5-41CD-B60E-6396C5FFDAE2}"/>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378508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54F7-5CAF-4680-A21B-3429AFE288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908DD-84AF-4B5C-B73C-6378F77E2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22CB44-708A-401E-89E1-5724D83303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7C00FF-3605-4F5C-866C-198BF589959A}"/>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6" name="Footer Placeholder 5">
            <a:extLst>
              <a:ext uri="{FF2B5EF4-FFF2-40B4-BE49-F238E27FC236}">
                <a16:creationId xmlns:a16="http://schemas.microsoft.com/office/drawing/2014/main" id="{0949A4BC-0F73-4F0E-9E3A-A66F07D88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C8AB9-E26A-41AE-86EF-B025642A4F8A}"/>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325381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1F71-F3AB-4F47-A5A1-0A2C433EF2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C1064B-FC33-4D74-B023-DC779158ED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10853-14A0-45CE-B8C7-468F81AB58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A6EBE-CC26-4ED0-BEEE-18D90048E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D9BF4-A448-45E8-8E37-844F416703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C30793-5ED9-4E1A-BDA0-C615D4EBFF39}"/>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8" name="Footer Placeholder 7">
            <a:extLst>
              <a:ext uri="{FF2B5EF4-FFF2-40B4-BE49-F238E27FC236}">
                <a16:creationId xmlns:a16="http://schemas.microsoft.com/office/drawing/2014/main" id="{74F54072-B0FB-4B8D-952D-D080B2B25B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C9371A-AF6D-4DD9-8128-1B7117C8A6E8}"/>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40448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5EE7-3729-48DD-9520-18A2932DC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DA15E-C2F7-4B42-B260-E434940E423A}"/>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4" name="Footer Placeholder 3">
            <a:extLst>
              <a:ext uri="{FF2B5EF4-FFF2-40B4-BE49-F238E27FC236}">
                <a16:creationId xmlns:a16="http://schemas.microsoft.com/office/drawing/2014/main" id="{37EC26E8-1FCD-4F8C-A1E3-D37A3CF66D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16ABBB-6140-46E5-BFBE-E6BF02B25D89}"/>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2060020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CD627-D7CF-4A6A-B993-CABB84A9530B}"/>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3" name="Footer Placeholder 2">
            <a:extLst>
              <a:ext uri="{FF2B5EF4-FFF2-40B4-BE49-F238E27FC236}">
                <a16:creationId xmlns:a16="http://schemas.microsoft.com/office/drawing/2014/main" id="{5C86F4AF-B209-4B35-8FA4-22ACC028A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4EBA8C-E7ED-494F-977B-63B3CE3AD612}"/>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82568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F5D0-EB39-4E07-8947-F9DDEEDE5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5F1070-1C7E-4FCA-BB7D-C19388384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CE7875-A104-4468-991F-3EFD45C80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95CBA-4BBF-4EB1-A76A-3209583FA7E0}"/>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6" name="Footer Placeholder 5">
            <a:extLst>
              <a:ext uri="{FF2B5EF4-FFF2-40B4-BE49-F238E27FC236}">
                <a16:creationId xmlns:a16="http://schemas.microsoft.com/office/drawing/2014/main" id="{5BDDA169-28C4-42CA-8FF5-45F2DB92F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CAF68-B21D-454B-81DB-D8A8815121C2}"/>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246867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7140-3893-4E21-B409-54D53943B9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44803-A814-4C1A-886A-7CF82F33C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9FDC61-40E2-4AB3-976F-4B4A85BF4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23BFB-33A1-471A-906A-220D36C6E80F}"/>
              </a:ext>
            </a:extLst>
          </p:cNvPr>
          <p:cNvSpPr>
            <a:spLocks noGrp="1"/>
          </p:cNvSpPr>
          <p:nvPr>
            <p:ph type="dt" sz="half" idx="10"/>
          </p:nvPr>
        </p:nvSpPr>
        <p:spPr/>
        <p:txBody>
          <a:bodyPr/>
          <a:lstStyle/>
          <a:p>
            <a:fld id="{531A7D58-9A4F-4748-AB19-1A86548C504E}" type="datetimeFigureOut">
              <a:rPr lang="en-US" smtClean="0"/>
              <a:t>3/22/2019</a:t>
            </a:fld>
            <a:endParaRPr lang="en-US"/>
          </a:p>
        </p:txBody>
      </p:sp>
      <p:sp>
        <p:nvSpPr>
          <p:cNvPr id="6" name="Footer Placeholder 5">
            <a:extLst>
              <a:ext uri="{FF2B5EF4-FFF2-40B4-BE49-F238E27FC236}">
                <a16:creationId xmlns:a16="http://schemas.microsoft.com/office/drawing/2014/main" id="{DE79482A-0415-400F-AB41-FB89BDF9F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60E86-992E-44DC-B978-C75AF51EC0C6}"/>
              </a:ext>
            </a:extLst>
          </p:cNvPr>
          <p:cNvSpPr>
            <a:spLocks noGrp="1"/>
          </p:cNvSpPr>
          <p:nvPr>
            <p:ph type="sldNum" sz="quarter" idx="12"/>
          </p:nvPr>
        </p:nvSpPr>
        <p:spPr/>
        <p:txBody>
          <a:bodyPr/>
          <a:lstStyle/>
          <a:p>
            <a:fld id="{FEFBB9AB-6C4C-47B8-A115-CDE0F84785F6}" type="slidenum">
              <a:rPr lang="en-US" smtClean="0"/>
              <a:t>‹#›</a:t>
            </a:fld>
            <a:endParaRPr lang="en-US"/>
          </a:p>
        </p:txBody>
      </p:sp>
    </p:spTree>
    <p:extLst>
      <p:ext uri="{BB962C8B-B14F-4D97-AF65-F5344CB8AC3E}">
        <p14:creationId xmlns:p14="http://schemas.microsoft.com/office/powerpoint/2010/main" val="118816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19059-BF09-4824-9F0F-BAE2EAA61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FDC5E2-715C-455F-8DF6-451B0C0E9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21CFA-BEE4-4EA3-A1F0-E8EC99EE5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A7D58-9A4F-4748-AB19-1A86548C504E}" type="datetimeFigureOut">
              <a:rPr lang="en-US" smtClean="0"/>
              <a:t>3/22/2019</a:t>
            </a:fld>
            <a:endParaRPr lang="en-US"/>
          </a:p>
        </p:txBody>
      </p:sp>
      <p:sp>
        <p:nvSpPr>
          <p:cNvPr id="5" name="Footer Placeholder 4">
            <a:extLst>
              <a:ext uri="{FF2B5EF4-FFF2-40B4-BE49-F238E27FC236}">
                <a16:creationId xmlns:a16="http://schemas.microsoft.com/office/drawing/2014/main" id="{69EBAD17-D648-4EF8-AAB7-A2C617096D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0414BC-74F2-41C1-BD00-6921828AE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BB9AB-6C4C-47B8-A115-CDE0F84785F6}" type="slidenum">
              <a:rPr lang="en-US" smtClean="0"/>
              <a:t>‹#›</a:t>
            </a:fld>
            <a:endParaRPr lang="en-US"/>
          </a:p>
        </p:txBody>
      </p:sp>
    </p:spTree>
    <p:extLst>
      <p:ext uri="{BB962C8B-B14F-4D97-AF65-F5344CB8AC3E}">
        <p14:creationId xmlns:p14="http://schemas.microsoft.com/office/powerpoint/2010/main" val="67926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7D73-D376-44AE-BC0B-765988CADBC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26B3626-8D1A-42E4-9916-465FC945B541}"/>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0EAC939C-5D5C-43ED-BAE3-C3F0DFDA2846}"/>
              </a:ext>
            </a:extLst>
          </p:cNvPr>
          <p:cNvSpPr/>
          <p:nvPr/>
        </p:nvSpPr>
        <p:spPr>
          <a:xfrm>
            <a:off x="188686" y="6531429"/>
            <a:ext cx="11814628" cy="13062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02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ooks of the Bible Poster GTBB">
            <a:extLst>
              <a:ext uri="{FF2B5EF4-FFF2-40B4-BE49-F238E27FC236}">
                <a16:creationId xmlns:a16="http://schemas.microsoft.com/office/drawing/2014/main" id="{7E4D5234-3148-4D16-8623-F7EAE052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72" y="0"/>
            <a:ext cx="9782628" cy="6873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42CB53-2844-475C-A8C8-51B7C16D6A21}"/>
              </a:ext>
            </a:extLst>
          </p:cNvPr>
          <p:cNvSpPr txBox="1"/>
          <p:nvPr/>
        </p:nvSpPr>
        <p:spPr>
          <a:xfrm>
            <a:off x="0" y="493486"/>
            <a:ext cx="2307772" cy="5170646"/>
          </a:xfrm>
          <a:prstGeom prst="rect">
            <a:avLst/>
          </a:prstGeom>
          <a:noFill/>
        </p:spPr>
        <p:txBody>
          <a:bodyPr wrap="square" rtlCol="0">
            <a:spAutoFit/>
          </a:bodyPr>
          <a:lstStyle/>
          <a:p>
            <a:pPr algn="ctr"/>
            <a:r>
              <a:rPr lang="en-US" sz="3000" b="1" u="sng" dirty="0"/>
              <a:t>HISTORICAL</a:t>
            </a:r>
          </a:p>
          <a:p>
            <a:pPr marL="457200" indent="-457200">
              <a:buFont typeface="Wingdings" panose="05000000000000000000" pitchFamily="2" charset="2"/>
              <a:buChar char="§"/>
            </a:pPr>
            <a:endParaRPr lang="en-US" sz="1000" b="1" dirty="0"/>
          </a:p>
          <a:p>
            <a:pPr algn="ctr"/>
            <a:r>
              <a:rPr lang="en-US" sz="2800" b="1" dirty="0"/>
              <a:t>4 Gospels – Jesus’ life as the Son of God</a:t>
            </a:r>
          </a:p>
          <a:p>
            <a:pPr algn="ctr"/>
            <a:endParaRPr lang="en-US" sz="2800" b="1" dirty="0"/>
          </a:p>
          <a:p>
            <a:pPr algn="ctr"/>
            <a:r>
              <a:rPr lang="en-US" sz="2800" b="1" dirty="0"/>
              <a:t>Acts – spread of gospel and the church </a:t>
            </a:r>
          </a:p>
          <a:p>
            <a:pPr algn="ctr"/>
            <a:endParaRPr lang="en-US" sz="2800" b="1" dirty="0"/>
          </a:p>
          <a:p>
            <a:pPr algn="ctr"/>
            <a:endParaRPr lang="en-US" sz="2800" b="1" dirty="0"/>
          </a:p>
          <a:p>
            <a:endParaRPr lang="en-US" sz="1000" b="1" dirty="0"/>
          </a:p>
        </p:txBody>
      </p:sp>
      <p:sp>
        <p:nvSpPr>
          <p:cNvPr id="2" name="Rectangle: Rounded Corners 1">
            <a:extLst>
              <a:ext uri="{FF2B5EF4-FFF2-40B4-BE49-F238E27FC236}">
                <a16:creationId xmlns:a16="http://schemas.microsoft.com/office/drawing/2014/main" id="{B120334A-3284-477C-9D66-2DA55FFA0A24}"/>
              </a:ext>
            </a:extLst>
          </p:cNvPr>
          <p:cNvSpPr/>
          <p:nvPr/>
        </p:nvSpPr>
        <p:spPr>
          <a:xfrm>
            <a:off x="2772228" y="4310744"/>
            <a:ext cx="2032002" cy="2179814"/>
          </a:xfrm>
          <a:prstGeom prst="roundRect">
            <a:avLst/>
          </a:prstGeom>
          <a:solidFill>
            <a:srgbClr val="FF0000">
              <a:alpha val="50196"/>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4799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ooks of the Bible Poster GTBB">
            <a:extLst>
              <a:ext uri="{FF2B5EF4-FFF2-40B4-BE49-F238E27FC236}">
                <a16:creationId xmlns:a16="http://schemas.microsoft.com/office/drawing/2014/main" id="{7E4D5234-3148-4D16-8623-F7EAE052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72" y="0"/>
            <a:ext cx="9782628" cy="6873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42CB53-2844-475C-A8C8-51B7C16D6A21}"/>
              </a:ext>
            </a:extLst>
          </p:cNvPr>
          <p:cNvSpPr txBox="1"/>
          <p:nvPr/>
        </p:nvSpPr>
        <p:spPr>
          <a:xfrm>
            <a:off x="0" y="493486"/>
            <a:ext cx="2307772" cy="4739759"/>
          </a:xfrm>
          <a:prstGeom prst="rect">
            <a:avLst/>
          </a:prstGeom>
          <a:noFill/>
        </p:spPr>
        <p:txBody>
          <a:bodyPr wrap="square" rtlCol="0">
            <a:spAutoFit/>
          </a:bodyPr>
          <a:lstStyle/>
          <a:p>
            <a:pPr algn="ctr"/>
            <a:r>
              <a:rPr lang="en-US" sz="3000" b="1" u="sng" dirty="0"/>
              <a:t>DEVOTIONAL</a:t>
            </a:r>
          </a:p>
          <a:p>
            <a:pPr marL="457200" indent="-457200">
              <a:buFont typeface="Wingdings" panose="05000000000000000000" pitchFamily="2" charset="2"/>
              <a:buChar char="§"/>
            </a:pPr>
            <a:endParaRPr lang="en-US" sz="1000" b="1" dirty="0"/>
          </a:p>
          <a:p>
            <a:pPr algn="ctr"/>
            <a:r>
              <a:rPr lang="en-US" sz="2800" b="1" dirty="0"/>
              <a:t>How to live as a follower of Jesus  </a:t>
            </a:r>
          </a:p>
          <a:p>
            <a:pPr algn="ctr"/>
            <a:endParaRPr lang="en-US" sz="2800" b="1" dirty="0"/>
          </a:p>
          <a:p>
            <a:pPr algn="ctr"/>
            <a:r>
              <a:rPr lang="en-US" sz="2800" b="1" dirty="0"/>
              <a:t>Timeless doctrines and duties of a Christian </a:t>
            </a:r>
          </a:p>
          <a:p>
            <a:pPr algn="ctr"/>
            <a:endParaRPr lang="en-US" sz="2800" b="1" dirty="0"/>
          </a:p>
          <a:p>
            <a:endParaRPr lang="en-US" sz="1000" b="1" dirty="0"/>
          </a:p>
        </p:txBody>
      </p:sp>
      <p:sp>
        <p:nvSpPr>
          <p:cNvPr id="2" name="Rectangle: Rounded Corners 1">
            <a:extLst>
              <a:ext uri="{FF2B5EF4-FFF2-40B4-BE49-F238E27FC236}">
                <a16:creationId xmlns:a16="http://schemas.microsoft.com/office/drawing/2014/main" id="{B120334A-3284-477C-9D66-2DA55FFA0A24}"/>
              </a:ext>
            </a:extLst>
          </p:cNvPr>
          <p:cNvSpPr/>
          <p:nvPr/>
        </p:nvSpPr>
        <p:spPr>
          <a:xfrm>
            <a:off x="4717142" y="4310744"/>
            <a:ext cx="6734629" cy="2179814"/>
          </a:xfrm>
          <a:prstGeom prst="roundRect">
            <a:avLst/>
          </a:prstGeom>
          <a:solidFill>
            <a:srgbClr val="FF0000">
              <a:alpha val="50196"/>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059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ooks of the Bible Poster GTBB">
            <a:extLst>
              <a:ext uri="{FF2B5EF4-FFF2-40B4-BE49-F238E27FC236}">
                <a16:creationId xmlns:a16="http://schemas.microsoft.com/office/drawing/2014/main" id="{7E4D5234-3148-4D16-8623-F7EAE052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72" y="0"/>
            <a:ext cx="9782628" cy="6873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42CB53-2844-475C-A8C8-51B7C16D6A21}"/>
              </a:ext>
            </a:extLst>
          </p:cNvPr>
          <p:cNvSpPr txBox="1"/>
          <p:nvPr/>
        </p:nvSpPr>
        <p:spPr>
          <a:xfrm>
            <a:off x="0" y="493486"/>
            <a:ext cx="2307772" cy="5170646"/>
          </a:xfrm>
          <a:prstGeom prst="rect">
            <a:avLst/>
          </a:prstGeom>
          <a:noFill/>
        </p:spPr>
        <p:txBody>
          <a:bodyPr wrap="square" rtlCol="0">
            <a:spAutoFit/>
          </a:bodyPr>
          <a:lstStyle/>
          <a:p>
            <a:pPr algn="ctr"/>
            <a:r>
              <a:rPr lang="en-US" sz="3000" b="1" u="sng" dirty="0"/>
              <a:t>PROPHETIC</a:t>
            </a:r>
          </a:p>
          <a:p>
            <a:pPr marL="457200" indent="-457200">
              <a:buFont typeface="Wingdings" panose="05000000000000000000" pitchFamily="2" charset="2"/>
              <a:buChar char="§"/>
            </a:pPr>
            <a:endParaRPr lang="en-US" sz="1000" b="1" dirty="0"/>
          </a:p>
          <a:p>
            <a:pPr algn="ctr"/>
            <a:r>
              <a:rPr lang="en-US" sz="2800" b="1" dirty="0"/>
              <a:t>Symbolism and pictures </a:t>
            </a:r>
          </a:p>
          <a:p>
            <a:pPr algn="ctr"/>
            <a:endParaRPr lang="en-US" sz="2800" b="1" dirty="0"/>
          </a:p>
          <a:p>
            <a:pPr algn="ctr"/>
            <a:r>
              <a:rPr lang="en-US" sz="2800" b="1" dirty="0"/>
              <a:t>Hope thru persecution</a:t>
            </a:r>
          </a:p>
          <a:p>
            <a:pPr algn="ctr"/>
            <a:endParaRPr lang="en-US" sz="2800" b="1" dirty="0"/>
          </a:p>
          <a:p>
            <a:pPr algn="ctr"/>
            <a:r>
              <a:rPr lang="en-US" sz="2800" b="1" dirty="0"/>
              <a:t>A glorious future for God’s people!  </a:t>
            </a:r>
          </a:p>
          <a:p>
            <a:pPr algn="ctr"/>
            <a:endParaRPr lang="en-US" sz="2800" b="1" dirty="0"/>
          </a:p>
          <a:p>
            <a:endParaRPr lang="en-US" sz="1000" b="1" dirty="0"/>
          </a:p>
        </p:txBody>
      </p:sp>
      <p:sp>
        <p:nvSpPr>
          <p:cNvPr id="2" name="Rectangle: Rounded Corners 1">
            <a:extLst>
              <a:ext uri="{FF2B5EF4-FFF2-40B4-BE49-F238E27FC236}">
                <a16:creationId xmlns:a16="http://schemas.microsoft.com/office/drawing/2014/main" id="{B120334A-3284-477C-9D66-2DA55FFA0A24}"/>
              </a:ext>
            </a:extLst>
          </p:cNvPr>
          <p:cNvSpPr/>
          <p:nvPr/>
        </p:nvSpPr>
        <p:spPr>
          <a:xfrm>
            <a:off x="11364686" y="4310744"/>
            <a:ext cx="682171" cy="2179814"/>
          </a:xfrm>
          <a:prstGeom prst="roundRect">
            <a:avLst/>
          </a:prstGeom>
          <a:solidFill>
            <a:srgbClr val="FF0000">
              <a:alpha val="50196"/>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5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ooks of the Bible Poster GTBB">
            <a:extLst>
              <a:ext uri="{FF2B5EF4-FFF2-40B4-BE49-F238E27FC236}">
                <a16:creationId xmlns:a16="http://schemas.microsoft.com/office/drawing/2014/main" id="{7E4D5234-3148-4D16-8623-F7EAE052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72" y="0"/>
            <a:ext cx="9782628" cy="6873943"/>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DD52749B-3A73-4D75-98CE-5946B95B4F9E}"/>
              </a:ext>
            </a:extLst>
          </p:cNvPr>
          <p:cNvSpPr/>
          <p:nvPr/>
        </p:nvSpPr>
        <p:spPr>
          <a:xfrm>
            <a:off x="-174171" y="537029"/>
            <a:ext cx="2888342" cy="1886857"/>
          </a:xfrm>
          <a:prstGeom prst="wedgeEllipseCallout">
            <a:avLst>
              <a:gd name="adj1" fmla="val 69634"/>
              <a:gd name="adj2" fmla="val 5061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JESUS CONCEALED</a:t>
            </a:r>
          </a:p>
        </p:txBody>
      </p:sp>
      <p:sp>
        <p:nvSpPr>
          <p:cNvPr id="9" name="Speech Bubble: Oval 8">
            <a:extLst>
              <a:ext uri="{FF2B5EF4-FFF2-40B4-BE49-F238E27FC236}">
                <a16:creationId xmlns:a16="http://schemas.microsoft.com/office/drawing/2014/main" id="{29F578BE-EE7E-4C27-BAE7-6DF3F808ED62}"/>
              </a:ext>
            </a:extLst>
          </p:cNvPr>
          <p:cNvSpPr/>
          <p:nvPr/>
        </p:nvSpPr>
        <p:spPr>
          <a:xfrm>
            <a:off x="-174171" y="3705486"/>
            <a:ext cx="2888342" cy="1886857"/>
          </a:xfrm>
          <a:prstGeom prst="wedgeEllipseCallout">
            <a:avLst>
              <a:gd name="adj1" fmla="val 69634"/>
              <a:gd name="adj2" fmla="val 5061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JESUS REVEALED</a:t>
            </a:r>
          </a:p>
        </p:txBody>
      </p:sp>
    </p:spTree>
    <p:extLst>
      <p:ext uri="{BB962C8B-B14F-4D97-AF65-F5344CB8AC3E}">
        <p14:creationId xmlns:p14="http://schemas.microsoft.com/office/powerpoint/2010/main" val="4728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1D63-6CD5-4FFC-884D-7C9F19234F97}"/>
              </a:ext>
            </a:extLst>
          </p:cNvPr>
          <p:cNvSpPr>
            <a:spLocks noGrp="1"/>
          </p:cNvSpPr>
          <p:nvPr>
            <p:ph type="title"/>
          </p:nvPr>
        </p:nvSpPr>
        <p:spPr>
          <a:xfrm>
            <a:off x="0" y="2674256"/>
            <a:ext cx="12192000" cy="1509487"/>
          </a:xfrm>
          <a:solidFill>
            <a:srgbClr val="55811F"/>
          </a:solidFill>
        </p:spPr>
        <p:txBody>
          <a:bodyPr>
            <a:normAutofit/>
          </a:bodyPr>
          <a:lstStyle/>
          <a:p>
            <a:pPr algn="ctr"/>
            <a:r>
              <a:rPr lang="en-US" sz="8000" dirty="0">
                <a:solidFill>
                  <a:srgbClr val="F9F2F5"/>
                </a:solidFill>
                <a:latin typeface="Impact" panose="020B0806030902050204" pitchFamily="34" charset="0"/>
              </a:rPr>
              <a:t>What’s The Bible’s Message? </a:t>
            </a:r>
          </a:p>
        </p:txBody>
      </p:sp>
      <p:sp>
        <p:nvSpPr>
          <p:cNvPr id="3" name="TextBox 2">
            <a:extLst>
              <a:ext uri="{FF2B5EF4-FFF2-40B4-BE49-F238E27FC236}">
                <a16:creationId xmlns:a16="http://schemas.microsoft.com/office/drawing/2014/main" id="{70A92F39-CDE2-4142-9FAC-964C128DB626}"/>
              </a:ext>
            </a:extLst>
          </p:cNvPr>
          <p:cNvSpPr txBox="1"/>
          <p:nvPr/>
        </p:nvSpPr>
        <p:spPr>
          <a:xfrm>
            <a:off x="682171" y="4673600"/>
            <a:ext cx="10827658" cy="1384995"/>
          </a:xfrm>
          <a:prstGeom prst="rect">
            <a:avLst/>
          </a:prstGeom>
          <a:solidFill>
            <a:schemeClr val="tx1"/>
          </a:solidFill>
        </p:spPr>
        <p:txBody>
          <a:bodyPr wrap="square" rtlCol="0">
            <a:spAutoFit/>
          </a:bodyPr>
          <a:lstStyle/>
          <a:p>
            <a:r>
              <a:rPr lang="en-US" sz="2800" i="1" dirty="0">
                <a:solidFill>
                  <a:srgbClr val="F9F2F5"/>
                </a:solidFill>
              </a:rPr>
              <a:t>“But know this first of all, No prophecy of Scripture is a matter of one’s own interpretation, for no prophecy was ever made by an act of human will, but men moved by the Holy Spirit spoke from God.” (2 Peter 1:20-21)</a:t>
            </a:r>
          </a:p>
        </p:txBody>
      </p:sp>
    </p:spTree>
    <p:extLst>
      <p:ext uri="{BB962C8B-B14F-4D97-AF65-F5344CB8AC3E}">
        <p14:creationId xmlns:p14="http://schemas.microsoft.com/office/powerpoint/2010/main" val="273727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1D63-6CD5-4FFC-884D-7C9F19234F97}"/>
              </a:ext>
            </a:extLst>
          </p:cNvPr>
          <p:cNvSpPr>
            <a:spLocks noGrp="1"/>
          </p:cNvSpPr>
          <p:nvPr>
            <p:ph type="title"/>
          </p:nvPr>
        </p:nvSpPr>
        <p:spPr>
          <a:xfrm>
            <a:off x="0" y="365125"/>
            <a:ext cx="12192000" cy="1325563"/>
          </a:xfrm>
          <a:solidFill>
            <a:srgbClr val="55811F"/>
          </a:solidFill>
        </p:spPr>
        <p:txBody>
          <a:bodyPr>
            <a:normAutofit/>
          </a:bodyPr>
          <a:lstStyle/>
          <a:p>
            <a:pPr algn="ctr"/>
            <a:r>
              <a:rPr lang="en-US" sz="6000" dirty="0">
                <a:solidFill>
                  <a:srgbClr val="F9F2F5"/>
                </a:solidFill>
                <a:latin typeface="Impact" panose="020B0806030902050204" pitchFamily="34" charset="0"/>
              </a:rPr>
              <a:t>The Key to the Bible</a:t>
            </a:r>
          </a:p>
        </p:txBody>
      </p:sp>
      <p:sp>
        <p:nvSpPr>
          <p:cNvPr id="3" name="Subtitle 2">
            <a:extLst>
              <a:ext uri="{FF2B5EF4-FFF2-40B4-BE49-F238E27FC236}">
                <a16:creationId xmlns:a16="http://schemas.microsoft.com/office/drawing/2014/main" id="{4BDA9372-65A7-4606-90B9-332AD93E3CB6}"/>
              </a:ext>
            </a:extLst>
          </p:cNvPr>
          <p:cNvSpPr>
            <a:spLocks noGrp="1"/>
          </p:cNvSpPr>
          <p:nvPr>
            <p:ph idx="1"/>
          </p:nvPr>
        </p:nvSpPr>
        <p:spPr>
          <a:xfrm>
            <a:off x="232229" y="2075543"/>
            <a:ext cx="11121571" cy="4101420"/>
          </a:xfrm>
        </p:spPr>
        <p:txBody>
          <a:bodyPr>
            <a:normAutofit/>
          </a:bodyPr>
          <a:lstStyle/>
          <a:p>
            <a:pPr marL="0" indent="0" algn="ctr">
              <a:buNone/>
            </a:pPr>
            <a:r>
              <a:rPr lang="en-US" sz="4800" u="sng" dirty="0">
                <a:effectLst>
                  <a:glow rad="101600">
                    <a:srgbClr val="F9F2F5">
                      <a:alpha val="60000"/>
                    </a:srgbClr>
                  </a:glow>
                </a:effectLst>
              </a:rPr>
              <a:t>Luke 24:44-47 – JESUS is the key! </a:t>
            </a:r>
          </a:p>
          <a:p>
            <a:pPr marL="0" indent="0" algn="ctr">
              <a:buNone/>
            </a:pPr>
            <a:r>
              <a:rPr lang="en-US" sz="4800" dirty="0">
                <a:effectLst>
                  <a:glow rad="101600">
                    <a:srgbClr val="F9F2F5">
                      <a:alpha val="60000"/>
                    </a:srgbClr>
                  </a:glow>
                </a:effectLst>
              </a:rPr>
              <a:t>Jesus’ suffering and death </a:t>
            </a:r>
          </a:p>
          <a:p>
            <a:pPr marL="0" indent="0" algn="ctr">
              <a:buNone/>
            </a:pPr>
            <a:r>
              <a:rPr lang="en-US" sz="4800" dirty="0">
                <a:effectLst>
                  <a:glow rad="101600">
                    <a:srgbClr val="F9F2F5">
                      <a:alpha val="60000"/>
                    </a:srgbClr>
                  </a:glow>
                </a:effectLst>
              </a:rPr>
              <a:t>Jesus’ resurrection</a:t>
            </a:r>
          </a:p>
          <a:p>
            <a:pPr marL="0" indent="0" algn="ctr">
              <a:buNone/>
            </a:pPr>
            <a:r>
              <a:rPr lang="en-US" sz="4800" dirty="0">
                <a:effectLst>
                  <a:glow rad="101600">
                    <a:srgbClr val="F9F2F5">
                      <a:alpha val="60000"/>
                    </a:srgbClr>
                  </a:glow>
                </a:effectLst>
              </a:rPr>
              <a:t>Repentance toward Jesus</a:t>
            </a:r>
          </a:p>
          <a:p>
            <a:pPr marL="0" indent="0" algn="ctr">
              <a:buNone/>
            </a:pPr>
            <a:r>
              <a:rPr lang="en-US" sz="4800" dirty="0">
                <a:effectLst>
                  <a:glow rad="101600">
                    <a:srgbClr val="F9F2F5">
                      <a:alpha val="60000"/>
                    </a:srgbClr>
                  </a:glow>
                </a:effectLst>
              </a:rPr>
              <a:t>Salvation of sins through Jesus</a:t>
            </a:r>
          </a:p>
        </p:txBody>
      </p:sp>
    </p:spTree>
    <p:extLst>
      <p:ext uri="{BB962C8B-B14F-4D97-AF65-F5344CB8AC3E}">
        <p14:creationId xmlns:p14="http://schemas.microsoft.com/office/powerpoint/2010/main" val="32804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pic>
        <p:nvPicPr>
          <p:cNvPr id="15362" name="Picture 2" descr="Related image">
            <a:extLst>
              <a:ext uri="{FF2B5EF4-FFF2-40B4-BE49-F238E27FC236}">
                <a16:creationId xmlns:a16="http://schemas.microsoft.com/office/drawing/2014/main" id="{0150D4A0-A4AE-439E-B936-2452CEE57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49" y="3692524"/>
            <a:ext cx="4667251" cy="28003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4F1D63-6CD5-4FFC-884D-7C9F19234F97}"/>
              </a:ext>
            </a:extLst>
          </p:cNvPr>
          <p:cNvSpPr>
            <a:spLocks noGrp="1"/>
          </p:cNvSpPr>
          <p:nvPr>
            <p:ph type="title"/>
          </p:nvPr>
        </p:nvSpPr>
        <p:spPr>
          <a:xfrm>
            <a:off x="0" y="365125"/>
            <a:ext cx="12192000" cy="1325563"/>
          </a:xfrm>
          <a:solidFill>
            <a:srgbClr val="55811F"/>
          </a:solidFill>
        </p:spPr>
        <p:txBody>
          <a:bodyPr>
            <a:normAutofit/>
          </a:bodyPr>
          <a:lstStyle/>
          <a:p>
            <a:pPr algn="ctr"/>
            <a:r>
              <a:rPr lang="en-US" sz="6000" dirty="0">
                <a:solidFill>
                  <a:srgbClr val="F9F2F5"/>
                </a:solidFill>
                <a:latin typeface="Impact" panose="020B0806030902050204" pitchFamily="34" charset="0"/>
              </a:rPr>
              <a:t>The Beginning</a:t>
            </a:r>
          </a:p>
        </p:txBody>
      </p:sp>
      <p:sp>
        <p:nvSpPr>
          <p:cNvPr id="3" name="Subtitle 2">
            <a:extLst>
              <a:ext uri="{FF2B5EF4-FFF2-40B4-BE49-F238E27FC236}">
                <a16:creationId xmlns:a16="http://schemas.microsoft.com/office/drawing/2014/main" id="{4BDA9372-65A7-4606-90B9-332AD93E3CB6}"/>
              </a:ext>
            </a:extLst>
          </p:cNvPr>
          <p:cNvSpPr>
            <a:spLocks noGrp="1"/>
          </p:cNvSpPr>
          <p:nvPr>
            <p:ph idx="1"/>
          </p:nvPr>
        </p:nvSpPr>
        <p:spPr>
          <a:xfrm>
            <a:off x="232229" y="2075542"/>
            <a:ext cx="11121571" cy="4782457"/>
          </a:xfrm>
        </p:spPr>
        <p:txBody>
          <a:bodyPr>
            <a:normAutofit/>
          </a:bodyPr>
          <a:lstStyle/>
          <a:p>
            <a:pPr marL="0" indent="0" algn="ctr">
              <a:buNone/>
            </a:pPr>
            <a:r>
              <a:rPr lang="en-US" sz="4800" dirty="0">
                <a:effectLst>
                  <a:glow rad="101600">
                    <a:srgbClr val="F9F2F5">
                      <a:alpha val="60000"/>
                    </a:srgbClr>
                  </a:glow>
                </a:effectLst>
              </a:rPr>
              <a:t>God created a Garden (Genesis 1-2) </a:t>
            </a:r>
          </a:p>
          <a:p>
            <a:pPr marL="0" indent="0" algn="ctr">
              <a:buNone/>
            </a:pPr>
            <a:r>
              <a:rPr lang="en-US" sz="4800" dirty="0">
                <a:effectLst>
                  <a:glow rad="101600">
                    <a:srgbClr val="F9F2F5">
                      <a:alpha val="60000"/>
                    </a:srgbClr>
                  </a:glow>
                </a:effectLst>
              </a:rPr>
              <a:t>Adam / Eve cast out of the Garden (Gen. 3) </a:t>
            </a:r>
          </a:p>
          <a:p>
            <a:pPr marL="0" indent="0" algn="ctr">
              <a:buNone/>
            </a:pPr>
            <a:endParaRPr lang="en-US" sz="4800" dirty="0">
              <a:effectLst>
                <a:glow rad="101600">
                  <a:srgbClr val="F9F2F5">
                    <a:alpha val="60000"/>
                  </a:srgbClr>
                </a:glow>
              </a:effectLst>
            </a:endParaRPr>
          </a:p>
          <a:p>
            <a:pPr marL="0" indent="0">
              <a:buNone/>
            </a:pPr>
            <a:r>
              <a:rPr lang="en-US" sz="4800" b="1" dirty="0">
                <a:effectLst>
                  <a:glow rad="101600">
                    <a:srgbClr val="F9F2F5">
                      <a:alpha val="60000"/>
                    </a:srgbClr>
                  </a:glow>
                </a:effectLst>
              </a:rPr>
              <a:t>Will God ever allow people                                                into the Garden again? </a:t>
            </a:r>
          </a:p>
          <a:p>
            <a:pPr marL="0" indent="0" algn="ctr">
              <a:buNone/>
            </a:pPr>
            <a:endParaRPr lang="en-US" sz="2400" b="1" dirty="0">
              <a:effectLst>
                <a:glow rad="101600">
                  <a:srgbClr val="F9F2F5">
                    <a:alpha val="60000"/>
                  </a:srgbClr>
                </a:glow>
              </a:effectLst>
            </a:endParaRPr>
          </a:p>
          <a:p>
            <a:pPr marL="0" indent="0" algn="ctr">
              <a:buNone/>
            </a:pPr>
            <a:endParaRPr lang="en-US" sz="4800" dirty="0">
              <a:effectLst>
                <a:glow rad="101600">
                  <a:srgbClr val="F9F2F5">
                    <a:alpha val="60000"/>
                  </a:srgbClr>
                </a:glow>
              </a:effectLst>
            </a:endParaRPr>
          </a:p>
        </p:txBody>
      </p:sp>
    </p:spTree>
    <p:extLst>
      <p:ext uri="{BB962C8B-B14F-4D97-AF65-F5344CB8AC3E}">
        <p14:creationId xmlns:p14="http://schemas.microsoft.com/office/powerpoint/2010/main" val="304784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1D63-6CD5-4FFC-884D-7C9F19234F97}"/>
              </a:ext>
            </a:extLst>
          </p:cNvPr>
          <p:cNvSpPr>
            <a:spLocks noGrp="1"/>
          </p:cNvSpPr>
          <p:nvPr>
            <p:ph type="title"/>
          </p:nvPr>
        </p:nvSpPr>
        <p:spPr>
          <a:xfrm>
            <a:off x="0" y="365125"/>
            <a:ext cx="12192000" cy="1325563"/>
          </a:xfrm>
          <a:solidFill>
            <a:srgbClr val="55811F"/>
          </a:solidFill>
        </p:spPr>
        <p:txBody>
          <a:bodyPr>
            <a:normAutofit/>
          </a:bodyPr>
          <a:lstStyle/>
          <a:p>
            <a:pPr algn="ctr"/>
            <a:r>
              <a:rPr lang="en-US" sz="6000" dirty="0">
                <a:solidFill>
                  <a:srgbClr val="F9F2F5"/>
                </a:solidFill>
                <a:latin typeface="Impact" panose="020B0806030902050204" pitchFamily="34" charset="0"/>
              </a:rPr>
              <a:t>Sin Spreads </a:t>
            </a:r>
          </a:p>
        </p:txBody>
      </p:sp>
      <p:pic>
        <p:nvPicPr>
          <p:cNvPr id="3076" name="Picture 4" descr="Image result for noah flood">
            <a:extLst>
              <a:ext uri="{FF2B5EF4-FFF2-40B4-BE49-F238E27FC236}">
                <a16:creationId xmlns:a16="http://schemas.microsoft.com/office/drawing/2014/main" id="{98279D64-7B66-48C5-AE74-6B4917CE9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1690688"/>
            <a:ext cx="4210731" cy="31565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3080" name="Picture 8" descr="Image result for tower of babel">
            <a:extLst>
              <a:ext uri="{FF2B5EF4-FFF2-40B4-BE49-F238E27FC236}">
                <a16:creationId xmlns:a16="http://schemas.microsoft.com/office/drawing/2014/main" id="{21B39F2E-E504-4E29-84A8-2B2C10D46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4135">
            <a:off x="4037705" y="2388330"/>
            <a:ext cx="4881351" cy="32338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3082" name="Picture 10" descr="Related image">
            <a:extLst>
              <a:ext uri="{FF2B5EF4-FFF2-40B4-BE49-F238E27FC236}">
                <a16:creationId xmlns:a16="http://schemas.microsoft.com/office/drawing/2014/main" id="{4EBB04C5-EA67-4234-86DA-3EC975AD1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2627">
            <a:off x="7498084" y="2665196"/>
            <a:ext cx="4384337" cy="33243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04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2"/>
                                        </p:tgtEl>
                                        <p:attrNameLst>
                                          <p:attrName>style.visibility</p:attrName>
                                        </p:attrNameLst>
                                      </p:cBhvr>
                                      <p:to>
                                        <p:strVal val="visible"/>
                                      </p:to>
                                    </p:set>
                                    <p:animEffect transition="in" filter="fade">
                                      <p:cBhvr>
                                        <p:cTn id="17"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B18F44CC-193E-4C5D-8868-7F354A443955}"/>
              </a:ext>
            </a:extLst>
          </p:cNvPr>
          <p:cNvSpPr>
            <a:spLocks noGrp="1"/>
          </p:cNvSpPr>
          <p:nvPr>
            <p:ph idx="1"/>
          </p:nvPr>
        </p:nvSpPr>
        <p:spPr>
          <a:xfrm>
            <a:off x="232229" y="2075543"/>
            <a:ext cx="11121571" cy="4101420"/>
          </a:xfrm>
        </p:spPr>
        <p:txBody>
          <a:bodyPr>
            <a:normAutofit/>
          </a:bodyPr>
          <a:lstStyle/>
          <a:p>
            <a:pPr marL="0" indent="0" algn="ctr">
              <a:buNone/>
            </a:pPr>
            <a:endParaRPr lang="en-US" sz="2400" dirty="0">
              <a:effectLst>
                <a:glow rad="101600">
                  <a:srgbClr val="F9F2F5">
                    <a:alpha val="60000"/>
                  </a:srgbClr>
                </a:glow>
              </a:effectLst>
            </a:endParaRPr>
          </a:p>
          <a:p>
            <a:pPr marL="0" indent="0" algn="ctr">
              <a:buNone/>
            </a:pPr>
            <a:r>
              <a:rPr lang="en-US" sz="4800" dirty="0">
                <a:effectLst>
                  <a:glow rad="101600">
                    <a:srgbClr val="F9F2F5">
                      <a:alpha val="60000"/>
                    </a:srgbClr>
                  </a:glow>
                </a:effectLst>
              </a:rPr>
              <a:t>Holy, Holy, Holy is the LORD of hosts, </a:t>
            </a:r>
          </a:p>
          <a:p>
            <a:pPr marL="0" indent="0" algn="ctr">
              <a:buNone/>
            </a:pPr>
            <a:r>
              <a:rPr lang="en-US" sz="4800" dirty="0">
                <a:effectLst>
                  <a:glow rad="101600">
                    <a:srgbClr val="F9F2F5">
                      <a:alpha val="60000"/>
                    </a:srgbClr>
                  </a:glow>
                </a:effectLst>
              </a:rPr>
              <a:t>The whole earth is full of His glory!</a:t>
            </a:r>
          </a:p>
          <a:p>
            <a:pPr marL="0" indent="0" algn="ctr">
              <a:buNone/>
            </a:pPr>
            <a:endParaRPr lang="en-US" sz="4800" dirty="0">
              <a:effectLst>
                <a:glow rad="101600">
                  <a:srgbClr val="F9F2F5">
                    <a:alpha val="60000"/>
                  </a:srgbClr>
                </a:glow>
              </a:effectLst>
            </a:endParaRPr>
          </a:p>
          <a:p>
            <a:pPr marL="0" indent="0" algn="ctr">
              <a:buNone/>
            </a:pPr>
            <a:r>
              <a:rPr lang="en-US" sz="4800" dirty="0">
                <a:effectLst>
                  <a:glow rad="101600">
                    <a:srgbClr val="F9F2F5">
                      <a:alpha val="60000"/>
                    </a:srgbClr>
                  </a:glow>
                </a:effectLst>
              </a:rPr>
              <a:t>The wages of sin is death… (Rom. 6:23)</a:t>
            </a:r>
          </a:p>
        </p:txBody>
      </p:sp>
      <p:sp>
        <p:nvSpPr>
          <p:cNvPr id="2" name="Title 1">
            <a:extLst>
              <a:ext uri="{FF2B5EF4-FFF2-40B4-BE49-F238E27FC236}">
                <a16:creationId xmlns:a16="http://schemas.microsoft.com/office/drawing/2014/main" id="{2B4F1D63-6CD5-4FFC-884D-7C9F19234F97}"/>
              </a:ext>
            </a:extLst>
          </p:cNvPr>
          <p:cNvSpPr>
            <a:spLocks noGrp="1"/>
          </p:cNvSpPr>
          <p:nvPr>
            <p:ph type="title"/>
          </p:nvPr>
        </p:nvSpPr>
        <p:spPr>
          <a:xfrm>
            <a:off x="0" y="365125"/>
            <a:ext cx="12192000" cy="1325563"/>
          </a:xfrm>
          <a:solidFill>
            <a:srgbClr val="55811F"/>
          </a:solidFill>
        </p:spPr>
        <p:txBody>
          <a:bodyPr>
            <a:normAutofit/>
          </a:bodyPr>
          <a:lstStyle/>
          <a:p>
            <a:pPr algn="ctr"/>
            <a:r>
              <a:rPr lang="en-US" sz="6000" dirty="0">
                <a:solidFill>
                  <a:srgbClr val="F9F2F5"/>
                </a:solidFill>
                <a:latin typeface="Impact" panose="020B0806030902050204" pitchFamily="34" charset="0"/>
              </a:rPr>
              <a:t>God Is Holy </a:t>
            </a:r>
            <a:r>
              <a:rPr lang="en-US" sz="4800" dirty="0">
                <a:solidFill>
                  <a:srgbClr val="F9F2F5"/>
                </a:solidFill>
                <a:latin typeface="+mn-lt"/>
              </a:rPr>
              <a:t>(Isaiah 6:3) </a:t>
            </a:r>
            <a:endParaRPr lang="en-US" sz="6000" dirty="0">
              <a:solidFill>
                <a:srgbClr val="F9F2F5"/>
              </a:solidFill>
              <a:latin typeface="+mn-lt"/>
            </a:endParaRPr>
          </a:p>
        </p:txBody>
      </p:sp>
      <p:pic>
        <p:nvPicPr>
          <p:cNvPr id="13314" name="Picture 2" descr="Related image">
            <a:extLst>
              <a:ext uri="{FF2B5EF4-FFF2-40B4-BE49-F238E27FC236}">
                <a16:creationId xmlns:a16="http://schemas.microsoft.com/office/drawing/2014/main" id="{4D191DEF-70B9-4975-B2E1-74EDDF269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86" y="1586666"/>
            <a:ext cx="3438386" cy="42500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4" descr="Image result for noah flood">
            <a:extLst>
              <a:ext uri="{FF2B5EF4-FFF2-40B4-BE49-F238E27FC236}">
                <a16:creationId xmlns:a16="http://schemas.microsoft.com/office/drawing/2014/main" id="{DD787741-F361-416A-A4EE-771C6ADC7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01241">
            <a:off x="3598005" y="1727594"/>
            <a:ext cx="4539297" cy="34028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3316" name="Picture 4" descr="Related image">
            <a:extLst>
              <a:ext uri="{FF2B5EF4-FFF2-40B4-BE49-F238E27FC236}">
                <a16:creationId xmlns:a16="http://schemas.microsoft.com/office/drawing/2014/main" id="{97FE9BAA-D0C5-423A-9A19-41C0E1EB8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9886" y="3348014"/>
            <a:ext cx="60960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94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fade">
                                      <p:cBhvr>
                                        <p:cTn id="20" dur="500"/>
                                        <p:tgtEl>
                                          <p:spTgt spid="133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316"/>
                                        </p:tgtEl>
                                        <p:attrNameLst>
                                          <p:attrName>style.visibility</p:attrName>
                                        </p:attrNameLst>
                                      </p:cBhvr>
                                      <p:to>
                                        <p:strVal val="visible"/>
                                      </p:to>
                                    </p:set>
                                    <p:animEffect transition="in" filter="fade">
                                      <p:cBhvr>
                                        <p:cTn id="3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28790C8-ECF1-4E36-8D4D-9EA6C503C29B}"/>
              </a:ext>
            </a:extLst>
          </p:cNvPr>
          <p:cNvSpPr>
            <a:spLocks noGrp="1"/>
          </p:cNvSpPr>
          <p:nvPr>
            <p:ph idx="1"/>
          </p:nvPr>
        </p:nvSpPr>
        <p:spPr>
          <a:xfrm>
            <a:off x="232229" y="2075543"/>
            <a:ext cx="11121571" cy="4101420"/>
          </a:xfrm>
        </p:spPr>
        <p:txBody>
          <a:bodyPr>
            <a:normAutofit/>
          </a:bodyPr>
          <a:lstStyle/>
          <a:p>
            <a:pPr marL="0" indent="0" algn="ctr">
              <a:buNone/>
            </a:pPr>
            <a:endParaRPr lang="en-US" sz="4800" dirty="0">
              <a:effectLst>
                <a:glow rad="101600">
                  <a:srgbClr val="F9F2F5">
                    <a:alpha val="60000"/>
                  </a:srgbClr>
                </a:glow>
              </a:effectLst>
            </a:endParaRPr>
          </a:p>
          <a:p>
            <a:pPr marL="0" indent="0" algn="ctr">
              <a:buNone/>
            </a:pPr>
            <a:r>
              <a:rPr lang="en-US" sz="4800" dirty="0">
                <a:effectLst>
                  <a:glow rad="101600">
                    <a:srgbClr val="F9F2F5">
                      <a:alpha val="60000"/>
                    </a:srgbClr>
                  </a:glow>
                </a:effectLst>
              </a:rPr>
              <a:t>The one who does not love does not know God, for God is love.</a:t>
            </a:r>
          </a:p>
        </p:txBody>
      </p:sp>
      <p:sp>
        <p:nvSpPr>
          <p:cNvPr id="2" name="Title 1">
            <a:extLst>
              <a:ext uri="{FF2B5EF4-FFF2-40B4-BE49-F238E27FC236}">
                <a16:creationId xmlns:a16="http://schemas.microsoft.com/office/drawing/2014/main" id="{2B4F1D63-6CD5-4FFC-884D-7C9F19234F97}"/>
              </a:ext>
            </a:extLst>
          </p:cNvPr>
          <p:cNvSpPr>
            <a:spLocks noGrp="1"/>
          </p:cNvSpPr>
          <p:nvPr>
            <p:ph type="title"/>
          </p:nvPr>
        </p:nvSpPr>
        <p:spPr>
          <a:xfrm>
            <a:off x="0" y="365125"/>
            <a:ext cx="12192000" cy="1325563"/>
          </a:xfrm>
          <a:solidFill>
            <a:srgbClr val="55811F"/>
          </a:solidFill>
        </p:spPr>
        <p:txBody>
          <a:bodyPr>
            <a:normAutofit/>
          </a:bodyPr>
          <a:lstStyle/>
          <a:p>
            <a:pPr algn="ctr"/>
            <a:r>
              <a:rPr lang="en-US" sz="6000" dirty="0">
                <a:solidFill>
                  <a:srgbClr val="F9F2F5"/>
                </a:solidFill>
                <a:latin typeface="Impact" panose="020B0806030902050204" pitchFamily="34" charset="0"/>
              </a:rPr>
              <a:t>God Is Love </a:t>
            </a:r>
            <a:r>
              <a:rPr lang="en-US" sz="4800" dirty="0">
                <a:solidFill>
                  <a:srgbClr val="F9F2F5"/>
                </a:solidFill>
                <a:latin typeface="+mn-lt"/>
              </a:rPr>
              <a:t>(1 John 4:8) </a:t>
            </a:r>
            <a:endParaRPr lang="en-US" sz="6000" dirty="0">
              <a:solidFill>
                <a:srgbClr val="F9F2F5"/>
              </a:solidFill>
              <a:latin typeface="+mn-lt"/>
            </a:endParaRPr>
          </a:p>
        </p:txBody>
      </p:sp>
      <p:pic>
        <p:nvPicPr>
          <p:cNvPr id="14338" name="Picture 2" descr="Related image">
            <a:extLst>
              <a:ext uri="{FF2B5EF4-FFF2-40B4-BE49-F238E27FC236}">
                <a16:creationId xmlns:a16="http://schemas.microsoft.com/office/drawing/2014/main" id="{F2DBD72A-C554-4D17-B19D-67C8C8D82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2" y="1690688"/>
            <a:ext cx="5555343" cy="29026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4342" name="Picture 6" descr="Image result for sea of galilee">
            <a:extLst>
              <a:ext uri="{FF2B5EF4-FFF2-40B4-BE49-F238E27FC236}">
                <a16:creationId xmlns:a16="http://schemas.microsoft.com/office/drawing/2014/main" id="{13486156-451F-4613-9C66-21E4D5457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1013">
            <a:off x="4963885" y="1548817"/>
            <a:ext cx="4876800" cy="3248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4344" name="Picture 8" descr="Image result for king david">
            <a:extLst>
              <a:ext uri="{FF2B5EF4-FFF2-40B4-BE49-F238E27FC236}">
                <a16:creationId xmlns:a16="http://schemas.microsoft.com/office/drawing/2014/main" id="{BD506100-FF47-4EF5-A337-34960310E4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4515" y="2674126"/>
            <a:ext cx="4195309" cy="27637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4350" name="Picture 14" descr="Image result for return captivity">
            <a:extLst>
              <a:ext uri="{FF2B5EF4-FFF2-40B4-BE49-F238E27FC236}">
                <a16:creationId xmlns:a16="http://schemas.microsoft.com/office/drawing/2014/main" id="{BFB294C1-BF4F-4F60-A65F-CE253E674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38708">
            <a:off x="2717798" y="3903078"/>
            <a:ext cx="5965373" cy="29826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26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fade">
                                      <p:cBhvr>
                                        <p:cTn id="17" dur="500"/>
                                        <p:tgtEl>
                                          <p:spTgt spid="143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fade">
                                      <p:cBhvr>
                                        <p:cTn id="22" dur="500"/>
                                        <p:tgtEl>
                                          <p:spTgt spid="143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50"/>
                                        </p:tgtEl>
                                        <p:attrNameLst>
                                          <p:attrName>style.visibility</p:attrName>
                                        </p:attrNameLst>
                                      </p:cBhvr>
                                      <p:to>
                                        <p:strVal val="visible"/>
                                      </p:to>
                                    </p:set>
                                    <p:animEffect transition="in" filter="fade">
                                      <p:cBhvr>
                                        <p:cTn id="27" dur="5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1D63-6CD5-4FFC-884D-7C9F19234F97}"/>
              </a:ext>
            </a:extLst>
          </p:cNvPr>
          <p:cNvSpPr>
            <a:spLocks noGrp="1"/>
          </p:cNvSpPr>
          <p:nvPr>
            <p:ph type="ctrTitle"/>
          </p:nvPr>
        </p:nvSpPr>
        <p:spPr>
          <a:xfrm>
            <a:off x="1524000" y="834571"/>
            <a:ext cx="9144000" cy="2421391"/>
          </a:xfrm>
          <a:solidFill>
            <a:srgbClr val="55811F"/>
          </a:solidFill>
        </p:spPr>
        <p:txBody>
          <a:bodyPr>
            <a:normAutofit/>
          </a:bodyPr>
          <a:lstStyle/>
          <a:p>
            <a:r>
              <a:rPr lang="en-US" sz="16600" dirty="0">
                <a:solidFill>
                  <a:srgbClr val="F9F2F5"/>
                </a:solidFill>
                <a:latin typeface="Impact" panose="020B0806030902050204" pitchFamily="34" charset="0"/>
              </a:rPr>
              <a:t>THE BIBLE </a:t>
            </a:r>
          </a:p>
        </p:txBody>
      </p:sp>
      <p:sp>
        <p:nvSpPr>
          <p:cNvPr id="3" name="Subtitle 2">
            <a:extLst>
              <a:ext uri="{FF2B5EF4-FFF2-40B4-BE49-F238E27FC236}">
                <a16:creationId xmlns:a16="http://schemas.microsoft.com/office/drawing/2014/main" id="{4BDA9372-65A7-4606-90B9-332AD93E3CB6}"/>
              </a:ext>
            </a:extLst>
          </p:cNvPr>
          <p:cNvSpPr>
            <a:spLocks noGrp="1"/>
          </p:cNvSpPr>
          <p:nvPr>
            <p:ph type="subTitle" idx="1"/>
          </p:nvPr>
        </p:nvSpPr>
        <p:spPr>
          <a:xfrm>
            <a:off x="1524000" y="3272972"/>
            <a:ext cx="9144000" cy="1655762"/>
          </a:xfrm>
        </p:spPr>
        <p:txBody>
          <a:bodyPr>
            <a:normAutofit/>
          </a:bodyPr>
          <a:lstStyle/>
          <a:p>
            <a:r>
              <a:rPr lang="en-US" sz="6600" spc="600" dirty="0">
                <a:effectLst>
                  <a:glow rad="101600">
                    <a:srgbClr val="F9F2F5">
                      <a:alpha val="60000"/>
                    </a:srgbClr>
                  </a:glow>
                </a:effectLst>
              </a:rPr>
              <a:t>in thirty minutes</a:t>
            </a:r>
          </a:p>
        </p:txBody>
      </p:sp>
    </p:spTree>
    <p:extLst>
      <p:ext uri="{BB962C8B-B14F-4D97-AF65-F5344CB8AC3E}">
        <p14:creationId xmlns:p14="http://schemas.microsoft.com/office/powerpoint/2010/main" val="597595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1D63-6CD5-4FFC-884D-7C9F19234F97}"/>
              </a:ext>
            </a:extLst>
          </p:cNvPr>
          <p:cNvSpPr>
            <a:spLocks noGrp="1"/>
          </p:cNvSpPr>
          <p:nvPr>
            <p:ph type="title"/>
          </p:nvPr>
        </p:nvSpPr>
        <p:spPr>
          <a:xfrm>
            <a:off x="0" y="365125"/>
            <a:ext cx="12192000" cy="1325563"/>
          </a:xfrm>
          <a:solidFill>
            <a:srgbClr val="55811F"/>
          </a:solidFill>
        </p:spPr>
        <p:txBody>
          <a:bodyPr>
            <a:normAutofit/>
          </a:bodyPr>
          <a:lstStyle/>
          <a:p>
            <a:pPr algn="ctr"/>
            <a:r>
              <a:rPr lang="en-US" sz="6000" dirty="0">
                <a:solidFill>
                  <a:srgbClr val="F9F2F5"/>
                </a:solidFill>
                <a:latin typeface="Impact" panose="020B0806030902050204" pitchFamily="34" charset="0"/>
              </a:rPr>
              <a:t>Jesus Revealed </a:t>
            </a:r>
          </a:p>
        </p:txBody>
      </p:sp>
      <p:sp>
        <p:nvSpPr>
          <p:cNvPr id="3" name="Subtitle 2">
            <a:extLst>
              <a:ext uri="{FF2B5EF4-FFF2-40B4-BE49-F238E27FC236}">
                <a16:creationId xmlns:a16="http://schemas.microsoft.com/office/drawing/2014/main" id="{4BDA9372-65A7-4606-90B9-332AD93E3CB6}"/>
              </a:ext>
            </a:extLst>
          </p:cNvPr>
          <p:cNvSpPr>
            <a:spLocks noGrp="1"/>
          </p:cNvSpPr>
          <p:nvPr>
            <p:ph idx="1"/>
          </p:nvPr>
        </p:nvSpPr>
        <p:spPr>
          <a:xfrm>
            <a:off x="232229" y="2075543"/>
            <a:ext cx="11121571" cy="4101420"/>
          </a:xfrm>
        </p:spPr>
        <p:txBody>
          <a:bodyPr>
            <a:normAutofit lnSpcReduction="10000"/>
          </a:bodyPr>
          <a:lstStyle/>
          <a:p>
            <a:pPr marL="0" indent="0" algn="ctr">
              <a:buNone/>
            </a:pPr>
            <a:r>
              <a:rPr lang="en-US" sz="4800" u="sng" dirty="0">
                <a:effectLst>
                  <a:glow rad="101600">
                    <a:srgbClr val="F9F2F5">
                      <a:alpha val="60000"/>
                    </a:srgbClr>
                  </a:glow>
                </a:effectLst>
              </a:rPr>
              <a:t>Luke 24:44-47 </a:t>
            </a:r>
          </a:p>
          <a:p>
            <a:pPr marL="0" indent="0" algn="ctr">
              <a:buNone/>
            </a:pPr>
            <a:r>
              <a:rPr lang="en-US" sz="4800" dirty="0">
                <a:effectLst>
                  <a:glow rad="101600">
                    <a:srgbClr val="F9F2F5">
                      <a:alpha val="60000"/>
                    </a:srgbClr>
                  </a:glow>
                </a:effectLst>
              </a:rPr>
              <a:t>WHY – we have sinned </a:t>
            </a:r>
            <a:r>
              <a:rPr lang="en-US" sz="3600" dirty="0">
                <a:effectLst>
                  <a:glow rad="101600">
                    <a:srgbClr val="F9F2F5">
                      <a:alpha val="60000"/>
                    </a:srgbClr>
                  </a:glow>
                </a:effectLst>
              </a:rPr>
              <a:t>(Romans 3:23)</a:t>
            </a:r>
          </a:p>
          <a:p>
            <a:pPr marL="0" indent="0" algn="ctr">
              <a:buNone/>
            </a:pPr>
            <a:r>
              <a:rPr lang="en-US" sz="4800" dirty="0">
                <a:effectLst>
                  <a:glow rad="101600">
                    <a:srgbClr val="F9F2F5">
                      <a:alpha val="60000"/>
                    </a:srgbClr>
                  </a:glow>
                </a:effectLst>
              </a:rPr>
              <a:t>WHAT – Jesus died for our sins                                            </a:t>
            </a:r>
            <a:r>
              <a:rPr lang="en-US" sz="3600" dirty="0">
                <a:effectLst>
                  <a:glow rad="101600">
                    <a:srgbClr val="F9F2F5">
                      <a:alpha val="60000"/>
                    </a:srgbClr>
                  </a:glow>
                </a:effectLst>
              </a:rPr>
              <a:t>(1 Corinthians 15:3-4)</a:t>
            </a:r>
          </a:p>
          <a:p>
            <a:pPr marL="0" indent="0" algn="ctr">
              <a:buNone/>
            </a:pPr>
            <a:r>
              <a:rPr lang="en-US" sz="4800" dirty="0">
                <a:effectLst>
                  <a:glow rad="101600">
                    <a:srgbClr val="F9F2F5">
                      <a:alpha val="60000"/>
                    </a:srgbClr>
                  </a:glow>
                </a:effectLst>
              </a:rPr>
              <a:t>HOW – forgiveness received through repentance and baptism </a:t>
            </a:r>
            <a:r>
              <a:rPr lang="en-US" sz="3600" dirty="0">
                <a:effectLst>
                  <a:glow rad="101600">
                    <a:srgbClr val="F9F2F5">
                      <a:alpha val="60000"/>
                    </a:srgbClr>
                  </a:glow>
                </a:effectLst>
              </a:rPr>
              <a:t>(Acts 2:38)</a:t>
            </a:r>
            <a:endParaRPr lang="en-US" sz="4800" dirty="0">
              <a:effectLst>
                <a:glow rad="101600">
                  <a:srgbClr val="F9F2F5">
                    <a:alpha val="60000"/>
                  </a:srgbClr>
                </a:glow>
              </a:effectLst>
            </a:endParaRPr>
          </a:p>
        </p:txBody>
      </p:sp>
    </p:spTree>
    <p:extLst>
      <p:ext uri="{BB962C8B-B14F-4D97-AF65-F5344CB8AC3E}">
        <p14:creationId xmlns:p14="http://schemas.microsoft.com/office/powerpoint/2010/main" val="196316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1D63-6CD5-4FFC-884D-7C9F19234F97}"/>
              </a:ext>
            </a:extLst>
          </p:cNvPr>
          <p:cNvSpPr>
            <a:spLocks noGrp="1"/>
          </p:cNvSpPr>
          <p:nvPr>
            <p:ph type="title"/>
          </p:nvPr>
        </p:nvSpPr>
        <p:spPr>
          <a:xfrm>
            <a:off x="0" y="365125"/>
            <a:ext cx="12192000" cy="1325563"/>
          </a:xfrm>
          <a:solidFill>
            <a:srgbClr val="55811F"/>
          </a:solidFill>
        </p:spPr>
        <p:txBody>
          <a:bodyPr>
            <a:normAutofit/>
          </a:bodyPr>
          <a:lstStyle/>
          <a:p>
            <a:pPr algn="ctr"/>
            <a:r>
              <a:rPr lang="en-US" sz="6000" dirty="0">
                <a:solidFill>
                  <a:srgbClr val="F9F2F5"/>
                </a:solidFill>
                <a:latin typeface="Impact" panose="020B0806030902050204" pitchFamily="34" charset="0"/>
              </a:rPr>
              <a:t>Revelation 22:1-4</a:t>
            </a:r>
          </a:p>
        </p:txBody>
      </p:sp>
      <p:pic>
        <p:nvPicPr>
          <p:cNvPr id="16386" name="Picture 2" descr="Related image">
            <a:extLst>
              <a:ext uri="{FF2B5EF4-FFF2-40B4-BE49-F238E27FC236}">
                <a16:creationId xmlns:a16="http://schemas.microsoft.com/office/drawing/2014/main" id="{15A9EBD2-16B5-4205-A4A5-603252A5B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7658">
            <a:off x="4422050" y="1935682"/>
            <a:ext cx="7048500" cy="4229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4BDA9372-65A7-4606-90B9-332AD93E3CB6}"/>
              </a:ext>
            </a:extLst>
          </p:cNvPr>
          <p:cNvSpPr>
            <a:spLocks noGrp="1"/>
          </p:cNvSpPr>
          <p:nvPr>
            <p:ph idx="1"/>
          </p:nvPr>
        </p:nvSpPr>
        <p:spPr>
          <a:xfrm>
            <a:off x="232229" y="2075542"/>
            <a:ext cx="11121571" cy="4782457"/>
          </a:xfrm>
        </p:spPr>
        <p:txBody>
          <a:bodyPr>
            <a:normAutofit/>
          </a:bodyPr>
          <a:lstStyle/>
          <a:p>
            <a:pPr marL="0" indent="0">
              <a:buNone/>
            </a:pPr>
            <a:r>
              <a:rPr lang="en-US" sz="4800" dirty="0">
                <a:effectLst>
                  <a:glow rad="101600">
                    <a:srgbClr val="F9F2F5">
                      <a:alpha val="60000"/>
                    </a:srgbClr>
                  </a:glow>
                </a:effectLst>
              </a:rPr>
              <a:t>River</a:t>
            </a:r>
          </a:p>
          <a:p>
            <a:pPr marL="0" indent="0">
              <a:buNone/>
            </a:pPr>
            <a:r>
              <a:rPr lang="en-US" sz="4800" dirty="0">
                <a:effectLst>
                  <a:glow rad="101600">
                    <a:srgbClr val="F9F2F5">
                      <a:alpha val="60000"/>
                    </a:srgbClr>
                  </a:glow>
                </a:effectLst>
              </a:rPr>
              <a:t>Tree of Life</a:t>
            </a:r>
          </a:p>
          <a:p>
            <a:pPr marL="0" indent="0">
              <a:buNone/>
            </a:pPr>
            <a:r>
              <a:rPr lang="en-US" sz="4800" dirty="0">
                <a:effectLst>
                  <a:glow rad="101600">
                    <a:srgbClr val="F9F2F5">
                      <a:alpha val="60000"/>
                    </a:srgbClr>
                  </a:glow>
                </a:effectLst>
              </a:rPr>
              <a:t>Curse Undone</a:t>
            </a:r>
          </a:p>
          <a:p>
            <a:pPr marL="0" indent="0">
              <a:buNone/>
            </a:pPr>
            <a:r>
              <a:rPr lang="en-US" sz="4800" dirty="0">
                <a:effectLst>
                  <a:glow rad="101600">
                    <a:srgbClr val="F9F2F5">
                      <a:alpha val="60000"/>
                    </a:srgbClr>
                  </a:glow>
                </a:effectLst>
              </a:rPr>
              <a:t>See God’s face</a:t>
            </a:r>
          </a:p>
          <a:p>
            <a:pPr marL="0" indent="0">
              <a:buNone/>
            </a:pPr>
            <a:endParaRPr lang="en-US" sz="3600" dirty="0">
              <a:effectLst>
                <a:glow rad="101600">
                  <a:srgbClr val="F9F2F5">
                    <a:alpha val="60000"/>
                  </a:srgbClr>
                </a:glow>
              </a:effectLst>
            </a:endParaRPr>
          </a:p>
          <a:p>
            <a:pPr marL="0" indent="0">
              <a:buNone/>
            </a:pPr>
            <a:r>
              <a:rPr lang="en-US" sz="4800" b="1" dirty="0">
                <a:effectLst>
                  <a:glow rad="101600">
                    <a:srgbClr val="F9F2F5">
                      <a:alpha val="60000"/>
                    </a:srgbClr>
                  </a:glow>
                </a:effectLst>
              </a:rPr>
              <a:t>God invites you into His garden! </a:t>
            </a:r>
          </a:p>
        </p:txBody>
      </p:sp>
    </p:spTree>
    <p:extLst>
      <p:ext uri="{BB962C8B-B14F-4D97-AF65-F5344CB8AC3E}">
        <p14:creationId xmlns:p14="http://schemas.microsoft.com/office/powerpoint/2010/main" val="366488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386"/>
                                        </p:tgtEl>
                                        <p:attrNameLst>
                                          <p:attrName>style.visibility</p:attrName>
                                        </p:attrNameLst>
                                      </p:cBhvr>
                                      <p:to>
                                        <p:strVal val="visible"/>
                                      </p:to>
                                    </p:set>
                                    <p:animEffect transition="in" filter="fade">
                                      <p:cBhvr>
                                        <p:cTn id="30"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1D63-6CD5-4FFC-884D-7C9F19234F97}"/>
              </a:ext>
            </a:extLst>
          </p:cNvPr>
          <p:cNvSpPr>
            <a:spLocks noGrp="1"/>
          </p:cNvSpPr>
          <p:nvPr>
            <p:ph type="title"/>
          </p:nvPr>
        </p:nvSpPr>
        <p:spPr>
          <a:xfrm>
            <a:off x="0" y="365125"/>
            <a:ext cx="12192000" cy="1325563"/>
          </a:xfrm>
          <a:solidFill>
            <a:srgbClr val="55811F"/>
          </a:solidFill>
        </p:spPr>
        <p:txBody>
          <a:bodyPr>
            <a:normAutofit/>
          </a:bodyPr>
          <a:lstStyle/>
          <a:p>
            <a:pPr algn="ctr"/>
            <a:r>
              <a:rPr lang="en-US" sz="6000" dirty="0">
                <a:solidFill>
                  <a:srgbClr val="F9F2F5"/>
                </a:solidFill>
                <a:latin typeface="Impact" panose="020B0806030902050204" pitchFamily="34" charset="0"/>
              </a:rPr>
              <a:t>Numbers of the Bible </a:t>
            </a:r>
          </a:p>
        </p:txBody>
      </p:sp>
      <p:sp>
        <p:nvSpPr>
          <p:cNvPr id="3" name="Subtitle 2">
            <a:extLst>
              <a:ext uri="{FF2B5EF4-FFF2-40B4-BE49-F238E27FC236}">
                <a16:creationId xmlns:a16="http://schemas.microsoft.com/office/drawing/2014/main" id="{4BDA9372-65A7-4606-90B9-332AD93E3CB6}"/>
              </a:ext>
            </a:extLst>
          </p:cNvPr>
          <p:cNvSpPr>
            <a:spLocks noGrp="1"/>
          </p:cNvSpPr>
          <p:nvPr>
            <p:ph idx="1"/>
          </p:nvPr>
        </p:nvSpPr>
        <p:spPr>
          <a:xfrm>
            <a:off x="232229" y="2075543"/>
            <a:ext cx="11121571" cy="4101420"/>
          </a:xfrm>
        </p:spPr>
        <p:txBody>
          <a:bodyPr>
            <a:normAutofit/>
          </a:bodyPr>
          <a:lstStyle/>
          <a:p>
            <a:pPr marL="0" indent="0" algn="ctr">
              <a:buNone/>
            </a:pPr>
            <a:r>
              <a:rPr lang="en-US" sz="4800" dirty="0">
                <a:effectLst>
                  <a:glow rad="101600">
                    <a:srgbClr val="F9F2F5">
                      <a:alpha val="60000"/>
                    </a:srgbClr>
                  </a:glow>
                </a:effectLst>
              </a:rPr>
              <a:t>66 – independent writings </a:t>
            </a:r>
          </a:p>
          <a:p>
            <a:pPr marL="0" indent="0" algn="ctr">
              <a:buNone/>
            </a:pPr>
            <a:r>
              <a:rPr lang="en-US" sz="4800" dirty="0">
                <a:effectLst>
                  <a:glow rad="101600">
                    <a:srgbClr val="F9F2F5">
                      <a:alpha val="60000"/>
                    </a:srgbClr>
                  </a:glow>
                </a:effectLst>
              </a:rPr>
              <a:t>1500 – years in the making </a:t>
            </a:r>
          </a:p>
          <a:p>
            <a:pPr marL="0" indent="0" algn="ctr">
              <a:buNone/>
            </a:pPr>
            <a:r>
              <a:rPr lang="en-US" sz="4800" dirty="0">
                <a:effectLst>
                  <a:glow rad="101600">
                    <a:srgbClr val="F9F2F5">
                      <a:alpha val="60000"/>
                    </a:srgbClr>
                  </a:glow>
                </a:effectLst>
              </a:rPr>
              <a:t>40 – authors </a:t>
            </a:r>
          </a:p>
          <a:p>
            <a:pPr marL="0" indent="0" algn="ctr">
              <a:buNone/>
            </a:pPr>
            <a:r>
              <a:rPr lang="en-US" sz="4800" dirty="0">
                <a:effectLst>
                  <a:glow rad="101600">
                    <a:srgbClr val="F9F2F5">
                      <a:alpha val="60000"/>
                    </a:srgbClr>
                  </a:glow>
                </a:effectLst>
              </a:rPr>
              <a:t>3 – languages </a:t>
            </a:r>
          </a:p>
          <a:p>
            <a:pPr marL="0" indent="0" algn="ctr">
              <a:buNone/>
            </a:pPr>
            <a:r>
              <a:rPr lang="en-US" sz="4800" dirty="0">
                <a:effectLst>
                  <a:glow rad="101600">
                    <a:srgbClr val="F9F2F5">
                      <a:alpha val="60000"/>
                    </a:srgbClr>
                  </a:glow>
                </a:effectLst>
              </a:rPr>
              <a:t>1 – amazing story </a:t>
            </a:r>
          </a:p>
        </p:txBody>
      </p:sp>
    </p:spTree>
    <p:extLst>
      <p:ext uri="{BB962C8B-B14F-4D97-AF65-F5344CB8AC3E}">
        <p14:creationId xmlns:p14="http://schemas.microsoft.com/office/powerpoint/2010/main" val="6323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1D63-6CD5-4FFC-884D-7C9F19234F97}"/>
              </a:ext>
            </a:extLst>
          </p:cNvPr>
          <p:cNvSpPr>
            <a:spLocks noGrp="1"/>
          </p:cNvSpPr>
          <p:nvPr>
            <p:ph type="title"/>
          </p:nvPr>
        </p:nvSpPr>
        <p:spPr>
          <a:xfrm>
            <a:off x="0" y="2766218"/>
            <a:ext cx="12192000" cy="1325563"/>
          </a:xfrm>
          <a:solidFill>
            <a:srgbClr val="55811F"/>
          </a:solidFill>
        </p:spPr>
        <p:txBody>
          <a:bodyPr>
            <a:normAutofit/>
          </a:bodyPr>
          <a:lstStyle/>
          <a:p>
            <a:pPr algn="ctr"/>
            <a:r>
              <a:rPr lang="en-US" sz="8000" dirty="0">
                <a:solidFill>
                  <a:srgbClr val="F9F2F5"/>
                </a:solidFill>
                <a:latin typeface="Impact" panose="020B0806030902050204" pitchFamily="34" charset="0"/>
              </a:rPr>
              <a:t>What’s In the Bible? </a:t>
            </a:r>
          </a:p>
        </p:txBody>
      </p:sp>
    </p:spTree>
    <p:extLst>
      <p:ext uri="{BB962C8B-B14F-4D97-AF65-F5344CB8AC3E}">
        <p14:creationId xmlns:p14="http://schemas.microsoft.com/office/powerpoint/2010/main" val="354284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ooks of the Bible Poster GTBB">
            <a:extLst>
              <a:ext uri="{FF2B5EF4-FFF2-40B4-BE49-F238E27FC236}">
                <a16:creationId xmlns:a16="http://schemas.microsoft.com/office/drawing/2014/main" id="{7E4D5234-3148-4D16-8623-F7EAE052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72" y="0"/>
            <a:ext cx="9782628" cy="6873943"/>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C2C1F2C6-863D-41E2-B1AC-7D025823E68D}"/>
              </a:ext>
            </a:extLst>
          </p:cNvPr>
          <p:cNvSpPr/>
          <p:nvPr/>
        </p:nvSpPr>
        <p:spPr>
          <a:xfrm>
            <a:off x="0" y="1814286"/>
            <a:ext cx="2569029" cy="9579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Jewish Nation </a:t>
            </a:r>
          </a:p>
        </p:txBody>
      </p:sp>
      <p:sp>
        <p:nvSpPr>
          <p:cNvPr id="8" name="Arrow: Right 7">
            <a:extLst>
              <a:ext uri="{FF2B5EF4-FFF2-40B4-BE49-F238E27FC236}">
                <a16:creationId xmlns:a16="http://schemas.microsoft.com/office/drawing/2014/main" id="{23F67E1A-EB7A-447C-8C52-3038E5602B77}"/>
              </a:ext>
            </a:extLst>
          </p:cNvPr>
          <p:cNvSpPr/>
          <p:nvPr/>
        </p:nvSpPr>
        <p:spPr>
          <a:xfrm>
            <a:off x="0" y="5014686"/>
            <a:ext cx="2569029" cy="9579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All Nations</a:t>
            </a:r>
          </a:p>
        </p:txBody>
      </p:sp>
      <p:sp>
        <p:nvSpPr>
          <p:cNvPr id="7" name="TextBox 6">
            <a:extLst>
              <a:ext uri="{FF2B5EF4-FFF2-40B4-BE49-F238E27FC236}">
                <a16:creationId xmlns:a16="http://schemas.microsoft.com/office/drawing/2014/main" id="{CD42CB53-2844-475C-A8C8-51B7C16D6A21}"/>
              </a:ext>
            </a:extLst>
          </p:cNvPr>
          <p:cNvSpPr txBox="1"/>
          <p:nvPr/>
        </p:nvSpPr>
        <p:spPr>
          <a:xfrm>
            <a:off x="101600" y="3149600"/>
            <a:ext cx="2307772" cy="1384995"/>
          </a:xfrm>
          <a:prstGeom prst="rect">
            <a:avLst/>
          </a:prstGeom>
          <a:noFill/>
        </p:spPr>
        <p:txBody>
          <a:bodyPr wrap="square" rtlCol="0">
            <a:spAutoFit/>
          </a:bodyPr>
          <a:lstStyle/>
          <a:p>
            <a:pPr algn="ctr"/>
            <a:r>
              <a:rPr lang="en-US" sz="2800" b="1" dirty="0"/>
              <a:t>2 testaments (“covenant relationship”)</a:t>
            </a:r>
          </a:p>
        </p:txBody>
      </p:sp>
    </p:spTree>
    <p:extLst>
      <p:ext uri="{BB962C8B-B14F-4D97-AF65-F5344CB8AC3E}">
        <p14:creationId xmlns:p14="http://schemas.microsoft.com/office/powerpoint/2010/main" val="17345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ooks of the Bible Poster GTBB">
            <a:extLst>
              <a:ext uri="{FF2B5EF4-FFF2-40B4-BE49-F238E27FC236}">
                <a16:creationId xmlns:a16="http://schemas.microsoft.com/office/drawing/2014/main" id="{7E4D5234-3148-4D16-8623-F7EAE052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72" y="0"/>
            <a:ext cx="9782628" cy="6873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42CB53-2844-475C-A8C8-51B7C16D6A21}"/>
              </a:ext>
            </a:extLst>
          </p:cNvPr>
          <p:cNvSpPr txBox="1"/>
          <p:nvPr/>
        </p:nvSpPr>
        <p:spPr>
          <a:xfrm>
            <a:off x="0" y="493486"/>
            <a:ext cx="2307772" cy="3508653"/>
          </a:xfrm>
          <a:prstGeom prst="rect">
            <a:avLst/>
          </a:prstGeom>
          <a:noFill/>
        </p:spPr>
        <p:txBody>
          <a:bodyPr wrap="square" rtlCol="0">
            <a:spAutoFit/>
          </a:bodyPr>
          <a:lstStyle/>
          <a:p>
            <a:pPr algn="ctr"/>
            <a:r>
              <a:rPr lang="en-US" sz="3400" b="1" u="sng" dirty="0"/>
              <a:t>HISTORICAL</a:t>
            </a:r>
          </a:p>
          <a:p>
            <a:pPr marL="457200" indent="-457200">
              <a:buFont typeface="Wingdings" panose="05000000000000000000" pitchFamily="2" charset="2"/>
              <a:buChar char="§"/>
            </a:pPr>
            <a:endParaRPr lang="en-US" sz="1000" b="1" dirty="0"/>
          </a:p>
          <a:p>
            <a:pPr algn="ctr"/>
            <a:r>
              <a:rPr lang="en-US" sz="2800" b="1" dirty="0"/>
              <a:t>God and humanity  (Gen. 1-11)</a:t>
            </a:r>
          </a:p>
          <a:p>
            <a:pPr algn="ctr"/>
            <a:endParaRPr lang="en-US" sz="1000" b="1" dirty="0"/>
          </a:p>
          <a:p>
            <a:pPr algn="ctr"/>
            <a:r>
              <a:rPr lang="en-US" sz="2800" b="1" dirty="0"/>
              <a:t>God and Israel (Gen. 12-Esther) </a:t>
            </a:r>
          </a:p>
        </p:txBody>
      </p:sp>
      <p:sp>
        <p:nvSpPr>
          <p:cNvPr id="2" name="Rectangle: Rounded Corners 1">
            <a:extLst>
              <a:ext uri="{FF2B5EF4-FFF2-40B4-BE49-F238E27FC236}">
                <a16:creationId xmlns:a16="http://schemas.microsoft.com/office/drawing/2014/main" id="{B120334A-3284-477C-9D66-2DA55FFA0A24}"/>
              </a:ext>
            </a:extLst>
          </p:cNvPr>
          <p:cNvSpPr/>
          <p:nvPr/>
        </p:nvSpPr>
        <p:spPr>
          <a:xfrm>
            <a:off x="2844800" y="290286"/>
            <a:ext cx="6197600" cy="2090057"/>
          </a:xfrm>
          <a:prstGeom prst="roundRect">
            <a:avLst/>
          </a:prstGeom>
          <a:solidFill>
            <a:srgbClr val="FF0000">
              <a:alpha val="50196"/>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E46BC6F-DF10-472D-8F92-FE60A2E3321C}"/>
              </a:ext>
            </a:extLst>
          </p:cNvPr>
          <p:cNvSpPr txBox="1"/>
          <p:nvPr/>
        </p:nvSpPr>
        <p:spPr>
          <a:xfrm>
            <a:off x="0" y="5488948"/>
            <a:ext cx="5805714" cy="1384995"/>
          </a:xfrm>
          <a:prstGeom prst="rect">
            <a:avLst/>
          </a:prstGeom>
          <a:solidFill>
            <a:schemeClr val="tx1"/>
          </a:solidFill>
        </p:spPr>
        <p:txBody>
          <a:bodyPr wrap="square" rtlCol="0">
            <a:spAutoFit/>
          </a:bodyPr>
          <a:lstStyle/>
          <a:p>
            <a:r>
              <a:rPr lang="en-US" sz="2800" i="1" dirty="0">
                <a:solidFill>
                  <a:srgbClr val="F9F2F5"/>
                </a:solidFill>
              </a:rPr>
              <a:t>God to Abraham: “…And in you all the nations of the earth will be blessed!” (Genesis 12:3) </a:t>
            </a:r>
          </a:p>
        </p:txBody>
      </p:sp>
    </p:spTree>
    <p:extLst>
      <p:ext uri="{BB962C8B-B14F-4D97-AF65-F5344CB8AC3E}">
        <p14:creationId xmlns:p14="http://schemas.microsoft.com/office/powerpoint/2010/main" val="18073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ooks of the Bible Poster GTBB">
            <a:extLst>
              <a:ext uri="{FF2B5EF4-FFF2-40B4-BE49-F238E27FC236}">
                <a16:creationId xmlns:a16="http://schemas.microsoft.com/office/drawing/2014/main" id="{7E4D5234-3148-4D16-8623-F7EAE052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72" y="0"/>
            <a:ext cx="9782628" cy="6873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42CB53-2844-475C-A8C8-51B7C16D6A21}"/>
              </a:ext>
            </a:extLst>
          </p:cNvPr>
          <p:cNvSpPr txBox="1"/>
          <p:nvPr/>
        </p:nvSpPr>
        <p:spPr>
          <a:xfrm>
            <a:off x="0" y="493486"/>
            <a:ext cx="2307772" cy="3877985"/>
          </a:xfrm>
          <a:prstGeom prst="rect">
            <a:avLst/>
          </a:prstGeom>
          <a:noFill/>
        </p:spPr>
        <p:txBody>
          <a:bodyPr wrap="square" rtlCol="0">
            <a:spAutoFit/>
          </a:bodyPr>
          <a:lstStyle/>
          <a:p>
            <a:pPr algn="ctr"/>
            <a:r>
              <a:rPr lang="en-US" sz="3000" b="1" u="sng" dirty="0"/>
              <a:t>DEVOTIONAL</a:t>
            </a:r>
          </a:p>
          <a:p>
            <a:pPr marL="457200" indent="-457200">
              <a:buFont typeface="Wingdings" panose="05000000000000000000" pitchFamily="2" charset="2"/>
              <a:buChar char="§"/>
            </a:pPr>
            <a:endParaRPr lang="en-US" sz="1000" b="1" dirty="0"/>
          </a:p>
          <a:p>
            <a:pPr algn="ctr"/>
            <a:r>
              <a:rPr lang="en-US" sz="2800" b="1" dirty="0"/>
              <a:t>Suffering </a:t>
            </a:r>
          </a:p>
          <a:p>
            <a:pPr algn="ctr"/>
            <a:endParaRPr lang="en-US" sz="2800" b="1" dirty="0"/>
          </a:p>
          <a:p>
            <a:pPr algn="ctr"/>
            <a:r>
              <a:rPr lang="en-US" sz="2800" b="1" dirty="0"/>
              <a:t>Worship </a:t>
            </a:r>
          </a:p>
          <a:p>
            <a:pPr algn="ctr"/>
            <a:endParaRPr lang="en-US" sz="2800" b="1" dirty="0"/>
          </a:p>
          <a:p>
            <a:pPr algn="ctr"/>
            <a:r>
              <a:rPr lang="en-US" sz="2800" b="1" dirty="0"/>
              <a:t>Wisdom </a:t>
            </a:r>
          </a:p>
          <a:p>
            <a:pPr algn="ctr"/>
            <a:endParaRPr lang="en-US" sz="2800" b="1" dirty="0"/>
          </a:p>
          <a:p>
            <a:pPr algn="ctr"/>
            <a:r>
              <a:rPr lang="en-US" sz="2800" b="1" dirty="0"/>
              <a:t>Marriage </a:t>
            </a:r>
          </a:p>
          <a:p>
            <a:endParaRPr lang="en-US" sz="1000" b="1" dirty="0"/>
          </a:p>
        </p:txBody>
      </p:sp>
      <p:sp>
        <p:nvSpPr>
          <p:cNvPr id="2" name="Rectangle: Rounded Corners 1">
            <a:extLst>
              <a:ext uri="{FF2B5EF4-FFF2-40B4-BE49-F238E27FC236}">
                <a16:creationId xmlns:a16="http://schemas.microsoft.com/office/drawing/2014/main" id="{B120334A-3284-477C-9D66-2DA55FFA0A24}"/>
              </a:ext>
            </a:extLst>
          </p:cNvPr>
          <p:cNvSpPr/>
          <p:nvPr/>
        </p:nvSpPr>
        <p:spPr>
          <a:xfrm>
            <a:off x="2902857" y="2264229"/>
            <a:ext cx="1625600" cy="2209799"/>
          </a:xfrm>
          <a:prstGeom prst="roundRect">
            <a:avLst/>
          </a:prstGeom>
          <a:solidFill>
            <a:srgbClr val="FF0000">
              <a:alpha val="50196"/>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833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ooks of the Bible Poster GTBB">
            <a:extLst>
              <a:ext uri="{FF2B5EF4-FFF2-40B4-BE49-F238E27FC236}">
                <a16:creationId xmlns:a16="http://schemas.microsoft.com/office/drawing/2014/main" id="{7E4D5234-3148-4D16-8623-F7EAE052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72" y="0"/>
            <a:ext cx="9782628" cy="6873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42CB53-2844-475C-A8C8-51B7C16D6A21}"/>
              </a:ext>
            </a:extLst>
          </p:cNvPr>
          <p:cNvSpPr txBox="1"/>
          <p:nvPr/>
        </p:nvSpPr>
        <p:spPr>
          <a:xfrm>
            <a:off x="0" y="493486"/>
            <a:ext cx="2307772" cy="4124206"/>
          </a:xfrm>
          <a:prstGeom prst="rect">
            <a:avLst/>
          </a:prstGeom>
          <a:noFill/>
        </p:spPr>
        <p:txBody>
          <a:bodyPr wrap="square" rtlCol="0">
            <a:spAutoFit/>
          </a:bodyPr>
          <a:lstStyle/>
          <a:p>
            <a:pPr algn="ctr"/>
            <a:r>
              <a:rPr lang="en-US" sz="3000" b="1" u="sng" dirty="0"/>
              <a:t>PROPHETIC</a:t>
            </a:r>
          </a:p>
          <a:p>
            <a:pPr marL="457200" indent="-457200">
              <a:buFont typeface="Wingdings" panose="05000000000000000000" pitchFamily="2" charset="2"/>
              <a:buChar char="§"/>
            </a:pPr>
            <a:endParaRPr lang="en-US" sz="1000" b="1" dirty="0"/>
          </a:p>
          <a:p>
            <a:pPr algn="ctr"/>
            <a:r>
              <a:rPr lang="en-US" sz="2800" b="1" dirty="0"/>
              <a:t>Messages from God… </a:t>
            </a:r>
          </a:p>
          <a:p>
            <a:pPr algn="ctr"/>
            <a:endParaRPr lang="en-US" b="1" dirty="0"/>
          </a:p>
          <a:p>
            <a:pPr algn="ctr"/>
            <a:r>
              <a:rPr lang="en-US" sz="2800" b="1" dirty="0"/>
              <a:t>About the present </a:t>
            </a:r>
          </a:p>
          <a:p>
            <a:pPr algn="ctr"/>
            <a:endParaRPr lang="en-US" b="1" dirty="0"/>
          </a:p>
          <a:p>
            <a:pPr algn="ctr"/>
            <a:r>
              <a:rPr lang="en-US" sz="2800" b="1" dirty="0"/>
              <a:t>About the future </a:t>
            </a:r>
          </a:p>
          <a:p>
            <a:endParaRPr lang="en-US" sz="1000" b="1" dirty="0"/>
          </a:p>
        </p:txBody>
      </p:sp>
      <p:sp>
        <p:nvSpPr>
          <p:cNvPr id="2" name="Rectangle: Rounded Corners 1">
            <a:extLst>
              <a:ext uri="{FF2B5EF4-FFF2-40B4-BE49-F238E27FC236}">
                <a16:creationId xmlns:a16="http://schemas.microsoft.com/office/drawing/2014/main" id="{B120334A-3284-477C-9D66-2DA55FFA0A24}"/>
              </a:ext>
            </a:extLst>
          </p:cNvPr>
          <p:cNvSpPr/>
          <p:nvPr/>
        </p:nvSpPr>
        <p:spPr>
          <a:xfrm>
            <a:off x="4470399" y="2249714"/>
            <a:ext cx="4920343" cy="2121757"/>
          </a:xfrm>
          <a:prstGeom prst="roundRect">
            <a:avLst/>
          </a:prstGeom>
          <a:solidFill>
            <a:srgbClr val="FF0000">
              <a:alpha val="50196"/>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68BA7C6-79E2-4D1C-9F16-169D5F755327}"/>
              </a:ext>
            </a:extLst>
          </p:cNvPr>
          <p:cNvSpPr txBox="1"/>
          <p:nvPr/>
        </p:nvSpPr>
        <p:spPr>
          <a:xfrm>
            <a:off x="0" y="4627174"/>
            <a:ext cx="6197600" cy="2246769"/>
          </a:xfrm>
          <a:prstGeom prst="rect">
            <a:avLst/>
          </a:prstGeom>
          <a:solidFill>
            <a:schemeClr val="tx1"/>
          </a:solidFill>
        </p:spPr>
        <p:txBody>
          <a:bodyPr wrap="square" rtlCol="0">
            <a:spAutoFit/>
          </a:bodyPr>
          <a:lstStyle/>
          <a:p>
            <a:r>
              <a:rPr lang="en-US" sz="2800" i="1" dirty="0">
                <a:solidFill>
                  <a:srgbClr val="F9F2F5"/>
                </a:solidFill>
              </a:rPr>
              <a:t>“He was pierced because of our rebellion,</a:t>
            </a:r>
          </a:p>
          <a:p>
            <a:r>
              <a:rPr lang="en-US" sz="2800" i="1" dirty="0">
                <a:solidFill>
                  <a:srgbClr val="F9F2F5"/>
                </a:solidFill>
              </a:rPr>
              <a:t>Crushed because of our iniquities;</a:t>
            </a:r>
          </a:p>
          <a:p>
            <a:r>
              <a:rPr lang="en-US" sz="2800" i="1" dirty="0">
                <a:solidFill>
                  <a:srgbClr val="F9F2F5"/>
                </a:solidFill>
              </a:rPr>
              <a:t>Punishment for our peace was upon him, </a:t>
            </a:r>
          </a:p>
          <a:p>
            <a:r>
              <a:rPr lang="en-US" sz="2800" i="1" dirty="0">
                <a:solidFill>
                  <a:srgbClr val="F9F2F5"/>
                </a:solidFill>
              </a:rPr>
              <a:t>And we are healed by his wounds.” </a:t>
            </a:r>
          </a:p>
          <a:p>
            <a:r>
              <a:rPr lang="en-US" sz="2800" i="1" dirty="0">
                <a:solidFill>
                  <a:srgbClr val="F9F2F5"/>
                </a:solidFill>
              </a:rPr>
              <a:t>(Isaiah 53:5, CSB)</a:t>
            </a:r>
          </a:p>
        </p:txBody>
      </p:sp>
    </p:spTree>
    <p:extLst>
      <p:ext uri="{BB962C8B-B14F-4D97-AF65-F5344CB8AC3E}">
        <p14:creationId xmlns:p14="http://schemas.microsoft.com/office/powerpoint/2010/main" val="13681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ooks of the Bible Poster GTBB">
            <a:extLst>
              <a:ext uri="{FF2B5EF4-FFF2-40B4-BE49-F238E27FC236}">
                <a16:creationId xmlns:a16="http://schemas.microsoft.com/office/drawing/2014/main" id="{7E4D5234-3148-4D16-8623-F7EAE052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72" y="0"/>
            <a:ext cx="9782628" cy="6873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42CB53-2844-475C-A8C8-51B7C16D6A21}"/>
              </a:ext>
            </a:extLst>
          </p:cNvPr>
          <p:cNvSpPr txBox="1"/>
          <p:nvPr/>
        </p:nvSpPr>
        <p:spPr>
          <a:xfrm>
            <a:off x="0" y="493486"/>
            <a:ext cx="2307772" cy="3447098"/>
          </a:xfrm>
          <a:prstGeom prst="rect">
            <a:avLst/>
          </a:prstGeom>
          <a:noFill/>
        </p:spPr>
        <p:txBody>
          <a:bodyPr wrap="square" rtlCol="0">
            <a:spAutoFit/>
          </a:bodyPr>
          <a:lstStyle/>
          <a:p>
            <a:pPr algn="ctr"/>
            <a:r>
              <a:rPr lang="en-US" sz="3000" b="1" u="sng" dirty="0"/>
              <a:t>HISTORICAL</a:t>
            </a:r>
          </a:p>
          <a:p>
            <a:pPr marL="457200" indent="-457200">
              <a:buFont typeface="Wingdings" panose="05000000000000000000" pitchFamily="2" charset="2"/>
              <a:buChar char="§"/>
            </a:pPr>
            <a:endParaRPr lang="en-US" sz="1000" b="1" dirty="0"/>
          </a:p>
          <a:p>
            <a:pPr algn="ctr"/>
            <a:r>
              <a:rPr lang="en-US" sz="2800" b="1" dirty="0"/>
              <a:t>4 Gospels – Jesus’ life as the Son of God</a:t>
            </a:r>
          </a:p>
          <a:p>
            <a:pPr algn="ctr"/>
            <a:endParaRPr lang="en-US" sz="2800" b="1" dirty="0"/>
          </a:p>
          <a:p>
            <a:pPr algn="ctr"/>
            <a:endParaRPr lang="en-US" sz="2800" b="1" dirty="0"/>
          </a:p>
          <a:p>
            <a:endParaRPr lang="en-US" sz="1000" b="1" dirty="0"/>
          </a:p>
        </p:txBody>
      </p:sp>
      <p:sp>
        <p:nvSpPr>
          <p:cNvPr id="2" name="Rectangle: Rounded Corners 1">
            <a:extLst>
              <a:ext uri="{FF2B5EF4-FFF2-40B4-BE49-F238E27FC236}">
                <a16:creationId xmlns:a16="http://schemas.microsoft.com/office/drawing/2014/main" id="{B120334A-3284-477C-9D66-2DA55FFA0A24}"/>
              </a:ext>
            </a:extLst>
          </p:cNvPr>
          <p:cNvSpPr/>
          <p:nvPr/>
        </p:nvSpPr>
        <p:spPr>
          <a:xfrm>
            <a:off x="2772228" y="4310744"/>
            <a:ext cx="2032002" cy="2179814"/>
          </a:xfrm>
          <a:prstGeom prst="roundRect">
            <a:avLst/>
          </a:prstGeom>
          <a:solidFill>
            <a:srgbClr val="FF0000">
              <a:alpha val="50196"/>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589389-8EF7-4032-8C81-050040554914}"/>
              </a:ext>
            </a:extLst>
          </p:cNvPr>
          <p:cNvSpPr txBox="1"/>
          <p:nvPr/>
        </p:nvSpPr>
        <p:spPr>
          <a:xfrm>
            <a:off x="4499429" y="0"/>
            <a:ext cx="7692571" cy="2246769"/>
          </a:xfrm>
          <a:prstGeom prst="rect">
            <a:avLst/>
          </a:prstGeom>
          <a:solidFill>
            <a:schemeClr val="tx1"/>
          </a:solidFill>
        </p:spPr>
        <p:txBody>
          <a:bodyPr wrap="square" rtlCol="0">
            <a:spAutoFit/>
          </a:bodyPr>
          <a:lstStyle/>
          <a:p>
            <a:r>
              <a:rPr lang="en-US" sz="2800" i="1" dirty="0">
                <a:solidFill>
                  <a:srgbClr val="F9F2F5"/>
                </a:solidFill>
              </a:rPr>
              <a:t>Jesus to apostles: “All authority has been given to me in heaven and on earth. Go therefore and make disciples of all the nations, baptizing them in the name of the Father and the Son and the Holy Spirit.” (Matthew 28:19)</a:t>
            </a:r>
          </a:p>
        </p:txBody>
      </p:sp>
    </p:spTree>
    <p:extLst>
      <p:ext uri="{BB962C8B-B14F-4D97-AF65-F5344CB8AC3E}">
        <p14:creationId xmlns:p14="http://schemas.microsoft.com/office/powerpoint/2010/main" val="141295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2328</TotalTime>
  <Words>486</Words>
  <Application>Microsoft Office PowerPoint</Application>
  <PresentationFormat>Widescreen</PresentationFormat>
  <Paragraphs>99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Impact</vt:lpstr>
      <vt:lpstr>Wingdings</vt:lpstr>
      <vt:lpstr>Office Theme</vt:lpstr>
      <vt:lpstr>PowerPoint Presentation</vt:lpstr>
      <vt:lpstr>THE BIBLE </vt:lpstr>
      <vt:lpstr>Numbers of the Bible </vt:lpstr>
      <vt:lpstr>What’s In the Bible?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The Bible’s Message? </vt:lpstr>
      <vt:lpstr>The Key to the Bible</vt:lpstr>
      <vt:lpstr>The Beginning</vt:lpstr>
      <vt:lpstr>Sin Spreads </vt:lpstr>
      <vt:lpstr>God Is Holy (Isaiah 6:3) </vt:lpstr>
      <vt:lpstr>God Is Love (1 John 4:8) </vt:lpstr>
      <vt:lpstr>Jesus Revealed </vt:lpstr>
      <vt:lpstr>Revelation 22:1-4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dc:title>
  <dc:creator>Emerson Brown</dc:creator>
  <cp:lastModifiedBy>Emerson Brown</cp:lastModifiedBy>
  <cp:revision>19</cp:revision>
  <dcterms:created xsi:type="dcterms:W3CDTF">2019-03-22T20:13:10Z</dcterms:created>
  <dcterms:modified xsi:type="dcterms:W3CDTF">2019-03-24T11:01:57Z</dcterms:modified>
</cp:coreProperties>
</file>