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56" r:id="rId4"/>
    <p:sldId id="258" r:id="rId5"/>
    <p:sldId id="259" r:id="rId6"/>
    <p:sldId id="260" r:id="rId7"/>
    <p:sldId id="266" r:id="rId8"/>
    <p:sldId id="261" r:id="rId9"/>
    <p:sldId id="262" r:id="rId10"/>
    <p:sldId id="263" r:id="rId11"/>
    <p:sldId id="264" r:id="rId12"/>
    <p:sldId id="265"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B09"/>
    <a:srgbClr val="DCBD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E52C-2820-4475-B335-440872BF82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798329-96F1-435D-BA5C-44F215997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681054-290C-4095-8FA6-24E7296F6E96}"/>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5" name="Footer Placeholder 4">
            <a:extLst>
              <a:ext uri="{FF2B5EF4-FFF2-40B4-BE49-F238E27FC236}">
                <a16:creationId xmlns:a16="http://schemas.microsoft.com/office/drawing/2014/main" id="{472BA423-7196-4BDB-8926-E561B351D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5AB6E-553B-4545-8479-902941EB4AF0}"/>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102785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0A04-F3B9-43DE-A15C-450F82B29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439B4-A398-40C2-84B1-C561DA631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82632-73A4-4DC4-A22C-D0245D03D9F4}"/>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5" name="Footer Placeholder 4">
            <a:extLst>
              <a:ext uri="{FF2B5EF4-FFF2-40B4-BE49-F238E27FC236}">
                <a16:creationId xmlns:a16="http://schemas.microsoft.com/office/drawing/2014/main" id="{894A71B5-8E4F-4B44-AA61-F5F378BC3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5C14A-82E1-4755-AE38-A57ECB452EC8}"/>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423287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66DBD-4965-4929-9290-1D500FB83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A77C3-A01D-4D70-821C-883950B21B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BA50E-8AAC-491E-9004-1EA57728664C}"/>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5" name="Footer Placeholder 4">
            <a:extLst>
              <a:ext uri="{FF2B5EF4-FFF2-40B4-BE49-F238E27FC236}">
                <a16:creationId xmlns:a16="http://schemas.microsoft.com/office/drawing/2014/main" id="{8B58BDD6-ADF8-4C81-9D13-E5276450A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2AEF6-1E21-4BEE-A45B-A7B85827149C}"/>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72180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70D0-1813-4A20-B482-694270694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28F9C0-94E1-4995-AD02-45EFF77F5C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23683-A6DA-42A6-8116-5E976A35242E}"/>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5" name="Footer Placeholder 4">
            <a:extLst>
              <a:ext uri="{FF2B5EF4-FFF2-40B4-BE49-F238E27FC236}">
                <a16:creationId xmlns:a16="http://schemas.microsoft.com/office/drawing/2014/main" id="{FF6FD8D8-D292-4ECF-A0D5-8AE85B653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D40EF-6ABB-4376-BD48-3FD0AA02AE7C}"/>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282983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0BC6-0DBF-4723-BBCD-BC1F549036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36CD1C-0F83-4CD6-9EC2-DFF1E1FAE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990E2-98DF-4792-AA16-76F13718D162}"/>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5" name="Footer Placeholder 4">
            <a:extLst>
              <a:ext uri="{FF2B5EF4-FFF2-40B4-BE49-F238E27FC236}">
                <a16:creationId xmlns:a16="http://schemas.microsoft.com/office/drawing/2014/main" id="{83CC730F-E359-410D-8820-C8F07CA9A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CBB13-4588-4D9F-AFED-FC0A7C4CC731}"/>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185266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A98F-1674-4DC7-A294-40D4D5403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71A7C-BFAD-4C09-A9D7-F8480D975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730C25-2DDD-40AF-B096-E2856A3A44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9F9C1-BABB-45DA-B2CD-ABBE24D57BCC}"/>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6" name="Footer Placeholder 5">
            <a:extLst>
              <a:ext uri="{FF2B5EF4-FFF2-40B4-BE49-F238E27FC236}">
                <a16:creationId xmlns:a16="http://schemas.microsoft.com/office/drawing/2014/main" id="{89D34F29-5D31-4731-91D6-289D7585E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6C792-5370-4BCE-AE61-4354767E4077}"/>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270678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8555-8850-46A0-9481-9F23258098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280B8-0BE9-4B12-BEEB-D44396817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C37EC7-DD4C-493F-8D89-CB2C439ACD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C01F5D-7A40-42BC-950E-D4F17E38E6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31B1F-246F-40F0-92E7-6BA57452A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855086-D69A-49D1-A770-474E1086AFEB}"/>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8" name="Footer Placeholder 7">
            <a:extLst>
              <a:ext uri="{FF2B5EF4-FFF2-40B4-BE49-F238E27FC236}">
                <a16:creationId xmlns:a16="http://schemas.microsoft.com/office/drawing/2014/main" id="{F076AF89-46FA-4549-B1E2-4F94D7E08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B6D77F-6DA3-4B01-86E6-8C593E7AE672}"/>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125127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E558-E0E3-42F9-B653-C5C504848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B8F8C-77E6-4BE2-A5EC-A731498AB0EB}"/>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4" name="Footer Placeholder 3">
            <a:extLst>
              <a:ext uri="{FF2B5EF4-FFF2-40B4-BE49-F238E27FC236}">
                <a16:creationId xmlns:a16="http://schemas.microsoft.com/office/drawing/2014/main" id="{B206268D-2E06-4734-B5ED-A8BDB8EA84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50E5C5-67AE-46C7-BDF3-87A659CDB775}"/>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264747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5C7B4-C6A3-4417-995F-9010F6D7D11F}"/>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3" name="Footer Placeholder 2">
            <a:extLst>
              <a:ext uri="{FF2B5EF4-FFF2-40B4-BE49-F238E27FC236}">
                <a16:creationId xmlns:a16="http://schemas.microsoft.com/office/drawing/2014/main" id="{8A9B7E53-44C9-41AA-AA42-B5074C741F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7F5B82-88BB-4E3F-B04D-65971E7E1E34}"/>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380907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70F4-6513-41B9-BA6F-16208EEDD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C4C2A6-6C11-4880-B1D9-1447A4656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D2DAA0-0101-4364-A483-074637C89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B179-7A46-4670-BB5E-7278773D3C47}"/>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6" name="Footer Placeholder 5">
            <a:extLst>
              <a:ext uri="{FF2B5EF4-FFF2-40B4-BE49-F238E27FC236}">
                <a16:creationId xmlns:a16="http://schemas.microsoft.com/office/drawing/2014/main" id="{7B5859FE-80A1-499C-97C5-A1EC309C6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57C5F-8A1F-4D22-BBB9-DB1C86B3912F}"/>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302195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E7C2-52F9-4365-8E3B-FF6620C98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F906BB-7758-40BE-9B69-5D1EBE8F0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FADAEA-56B8-4283-A089-9D8E0390C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98DD68-A471-40DD-A6D9-64D4835A1607}"/>
              </a:ext>
            </a:extLst>
          </p:cNvPr>
          <p:cNvSpPr>
            <a:spLocks noGrp="1"/>
          </p:cNvSpPr>
          <p:nvPr>
            <p:ph type="dt" sz="half" idx="10"/>
          </p:nvPr>
        </p:nvSpPr>
        <p:spPr/>
        <p:txBody>
          <a:bodyPr/>
          <a:lstStyle/>
          <a:p>
            <a:fld id="{512A1AAD-F61F-4162-90BC-721BA1BDD2DA}" type="datetimeFigureOut">
              <a:rPr lang="en-US" smtClean="0"/>
              <a:t>8/18/2019</a:t>
            </a:fld>
            <a:endParaRPr lang="en-US"/>
          </a:p>
        </p:txBody>
      </p:sp>
      <p:sp>
        <p:nvSpPr>
          <p:cNvPr id="6" name="Footer Placeholder 5">
            <a:extLst>
              <a:ext uri="{FF2B5EF4-FFF2-40B4-BE49-F238E27FC236}">
                <a16:creationId xmlns:a16="http://schemas.microsoft.com/office/drawing/2014/main" id="{7F44531C-7E9D-4CC1-AEC3-93A7212E0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5AB93-0CE5-4668-81D9-B45D270740C5}"/>
              </a:ext>
            </a:extLst>
          </p:cNvPr>
          <p:cNvSpPr>
            <a:spLocks noGrp="1"/>
          </p:cNvSpPr>
          <p:nvPr>
            <p:ph type="sldNum" sz="quarter" idx="12"/>
          </p:nvPr>
        </p:nvSpPr>
        <p:spPr/>
        <p:txBody>
          <a:bodyPr/>
          <a:lstStyle/>
          <a:p>
            <a:fld id="{D3E1F0D1-FF47-42F3-B2BC-37701D3E19B0}" type="slidenum">
              <a:rPr lang="en-US" smtClean="0"/>
              <a:t>‹#›</a:t>
            </a:fld>
            <a:endParaRPr lang="en-US"/>
          </a:p>
        </p:txBody>
      </p:sp>
    </p:spTree>
    <p:extLst>
      <p:ext uri="{BB962C8B-B14F-4D97-AF65-F5344CB8AC3E}">
        <p14:creationId xmlns:p14="http://schemas.microsoft.com/office/powerpoint/2010/main" val="410270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5D3FE-359A-449A-891E-6938015C7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C7651C-CE4C-4293-BE1D-6AFC1D0E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3FFA3-5DCB-496F-BB4A-169E8CADB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A1AAD-F61F-4162-90BC-721BA1BDD2DA}" type="datetimeFigureOut">
              <a:rPr lang="en-US" smtClean="0"/>
              <a:t>8/18/2019</a:t>
            </a:fld>
            <a:endParaRPr lang="en-US"/>
          </a:p>
        </p:txBody>
      </p:sp>
      <p:sp>
        <p:nvSpPr>
          <p:cNvPr id="5" name="Footer Placeholder 4">
            <a:extLst>
              <a:ext uri="{FF2B5EF4-FFF2-40B4-BE49-F238E27FC236}">
                <a16:creationId xmlns:a16="http://schemas.microsoft.com/office/drawing/2014/main" id="{44184726-3DD2-4266-A65D-0827C04C3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DA2AD7-5CFA-4CDE-936D-076FFB5445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1F0D1-FF47-42F3-B2BC-37701D3E19B0}" type="slidenum">
              <a:rPr lang="en-US" smtClean="0"/>
              <a:t>‹#›</a:t>
            </a:fld>
            <a:endParaRPr lang="en-US"/>
          </a:p>
        </p:txBody>
      </p:sp>
    </p:spTree>
    <p:extLst>
      <p:ext uri="{BB962C8B-B14F-4D97-AF65-F5344CB8AC3E}">
        <p14:creationId xmlns:p14="http://schemas.microsoft.com/office/powerpoint/2010/main" val="746171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E8D8-2430-4FAF-A818-CE62A17428B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7A1711-FFCA-44C5-8400-83687A7EA02E}"/>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BEF8918D-4DEF-49EF-A28C-78DAA71F7EC0}"/>
              </a:ext>
            </a:extLst>
          </p:cNvPr>
          <p:cNvSpPr/>
          <p:nvPr/>
        </p:nvSpPr>
        <p:spPr>
          <a:xfrm>
            <a:off x="116114" y="6589486"/>
            <a:ext cx="11959772" cy="1306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65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6E16-09BA-42BB-837C-09C734B0596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85EE3E-52D7-4AA3-9883-B74CBF25EC28}"/>
              </a:ext>
            </a:extLst>
          </p:cNvPr>
          <p:cNvSpPr>
            <a:spLocks noGrp="1"/>
          </p:cNvSpPr>
          <p:nvPr>
            <p:ph idx="1"/>
          </p:nvPr>
        </p:nvSpPr>
        <p:spPr/>
        <p:txBody>
          <a:bodyPr/>
          <a:lstStyle/>
          <a:p>
            <a:endParaRPr lang="en-US"/>
          </a:p>
        </p:txBody>
      </p:sp>
      <p:pic>
        <p:nvPicPr>
          <p:cNvPr id="2052" name="Picture 4" descr="Image result for leningrad codex">
            <a:extLst>
              <a:ext uri="{FF2B5EF4-FFF2-40B4-BE49-F238E27FC236}">
                <a16:creationId xmlns:a16="http://schemas.microsoft.com/office/drawing/2014/main" id="{334E189B-C68C-4A0F-8A17-10B5E777D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70" y="372768"/>
            <a:ext cx="6114143" cy="4096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01B278-1955-4674-978F-BA1DCD1021F9}"/>
              </a:ext>
            </a:extLst>
          </p:cNvPr>
          <p:cNvSpPr txBox="1"/>
          <p:nvPr/>
        </p:nvSpPr>
        <p:spPr>
          <a:xfrm>
            <a:off x="116114" y="4586514"/>
            <a:ext cx="6357257" cy="1077218"/>
          </a:xfrm>
          <a:prstGeom prst="rect">
            <a:avLst/>
          </a:prstGeom>
          <a:noFill/>
        </p:spPr>
        <p:txBody>
          <a:bodyPr wrap="square" rtlCol="0">
            <a:spAutoFit/>
          </a:bodyPr>
          <a:lstStyle/>
          <a:p>
            <a:r>
              <a:rPr lang="en-US" sz="3200" b="1" dirty="0"/>
              <a:t>Leningrad Codex – AD 1008</a:t>
            </a:r>
          </a:p>
          <a:p>
            <a:r>
              <a:rPr lang="en-US" sz="3200" dirty="0"/>
              <a:t>oldest complete copy of OT </a:t>
            </a:r>
          </a:p>
        </p:txBody>
      </p:sp>
      <p:pic>
        <p:nvPicPr>
          <p:cNvPr id="2054" name="Picture 6" descr="Image result for aleppo codex">
            <a:extLst>
              <a:ext uri="{FF2B5EF4-FFF2-40B4-BE49-F238E27FC236}">
                <a16:creationId xmlns:a16="http://schemas.microsoft.com/office/drawing/2014/main" id="{06545762-0F13-4DA1-B177-F3BE9873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085" y="142428"/>
            <a:ext cx="4752975"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A9CEC06-7CF7-4CBC-ABE8-BFD422ACF929}"/>
              </a:ext>
            </a:extLst>
          </p:cNvPr>
          <p:cNvSpPr txBox="1"/>
          <p:nvPr/>
        </p:nvSpPr>
        <p:spPr>
          <a:xfrm>
            <a:off x="6484256" y="5780782"/>
            <a:ext cx="6357257" cy="1077218"/>
          </a:xfrm>
          <a:prstGeom prst="rect">
            <a:avLst/>
          </a:prstGeom>
          <a:noFill/>
        </p:spPr>
        <p:txBody>
          <a:bodyPr wrap="square" rtlCol="0">
            <a:spAutoFit/>
          </a:bodyPr>
          <a:lstStyle/>
          <a:p>
            <a:r>
              <a:rPr lang="en-US" sz="3200" b="1" dirty="0"/>
              <a:t>Aleppo Codex – AD 925</a:t>
            </a:r>
          </a:p>
          <a:p>
            <a:r>
              <a:rPr lang="en-US" sz="3200" dirty="0"/>
              <a:t>most authoritative copy of OT </a:t>
            </a:r>
          </a:p>
        </p:txBody>
      </p:sp>
    </p:spTree>
    <p:extLst>
      <p:ext uri="{BB962C8B-B14F-4D97-AF65-F5344CB8AC3E}">
        <p14:creationId xmlns:p14="http://schemas.microsoft.com/office/powerpoint/2010/main" val="290266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Septuagint</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History: translation of the Hebrew OT into Greek </a:t>
            </a:r>
          </a:p>
          <a:p>
            <a:pPr lvl="1"/>
            <a:r>
              <a:rPr lang="en-US" sz="3200" dirty="0"/>
              <a:t>Begun 250 BC in Alexandria by 70 Jewish scholars </a:t>
            </a:r>
          </a:p>
          <a:p>
            <a:pPr lvl="1"/>
            <a:r>
              <a:rPr lang="en-US" sz="3200" dirty="0"/>
              <a:t>From Latin word for 70 – LXX </a:t>
            </a:r>
          </a:p>
          <a:p>
            <a:pPr lvl="1"/>
            <a:endParaRPr lang="en-US" sz="3000" dirty="0"/>
          </a:p>
          <a:p>
            <a:r>
              <a:rPr lang="en-US" sz="3400" dirty="0"/>
              <a:t>Use: widely used in 1</a:t>
            </a:r>
            <a:r>
              <a:rPr lang="en-US" sz="3400" baseline="30000" dirty="0"/>
              <a:t>st</a:t>
            </a:r>
            <a:r>
              <a:rPr lang="en-US" sz="3400" dirty="0"/>
              <a:t> century AD </a:t>
            </a:r>
          </a:p>
          <a:p>
            <a:pPr lvl="1"/>
            <a:r>
              <a:rPr lang="en-US" sz="3200" dirty="0"/>
              <a:t>Version most often quoted in the NT </a:t>
            </a:r>
          </a:p>
          <a:p>
            <a:pPr lvl="1"/>
            <a:r>
              <a:rPr lang="en-US" sz="3200" dirty="0"/>
              <a:t>Acts 17:2-3; 18:27-28</a:t>
            </a:r>
          </a:p>
          <a:p>
            <a:pPr lvl="1"/>
            <a:r>
              <a:rPr lang="en-US" sz="3200" dirty="0"/>
              <a:t>Validates the use of translations                                                         today! </a:t>
            </a:r>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83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Septuagint</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Existing texts date to 4</a:t>
            </a:r>
            <a:r>
              <a:rPr lang="en-US" sz="3400" baseline="30000" dirty="0"/>
              <a:t>th</a:t>
            </a:r>
            <a:r>
              <a:rPr lang="en-US" sz="3400" dirty="0"/>
              <a:t> century AD </a:t>
            </a:r>
          </a:p>
          <a:p>
            <a:pPr lvl="1"/>
            <a:r>
              <a:rPr lang="en-US" sz="3200" dirty="0"/>
              <a:t>Codex Sinaiticus (AD 350) </a:t>
            </a:r>
          </a:p>
          <a:p>
            <a:pPr lvl="1"/>
            <a:r>
              <a:rPr lang="en-US" sz="3200" dirty="0"/>
              <a:t>We can reconstruct (in a limited way) the original Hebrew text used by the translators </a:t>
            </a:r>
          </a:p>
          <a:p>
            <a:pPr lvl="1"/>
            <a:r>
              <a:rPr lang="en-US" sz="3200" dirty="0"/>
              <a:t>Comparison with the Masoretic Text                                                        (AD 1000) shows close resemblance </a:t>
            </a:r>
          </a:p>
          <a:p>
            <a:pPr lvl="1"/>
            <a:endParaRPr lang="en-US" sz="3000" dirty="0"/>
          </a:p>
          <a:p>
            <a:r>
              <a:rPr lang="en-US" sz="3400" dirty="0"/>
              <a:t>This takes us 600 years closer to the                                                         originals, but we can go further…</a:t>
            </a:r>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Image result for codex sinaiticus">
            <a:extLst>
              <a:ext uri="{FF2B5EF4-FFF2-40B4-BE49-F238E27FC236}">
                <a16:creationId xmlns:a16="http://schemas.microsoft.com/office/drawing/2014/main" id="{BE4D2720-3D8C-45C0-ABAF-CC97F92FB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319" y="3946072"/>
            <a:ext cx="4762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Dead Sea Scrolls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endParaRPr lang="en-US" sz="3400" dirty="0"/>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0" name="Picture 4" descr="Image result for dead sea scrolls map">
            <a:extLst>
              <a:ext uri="{FF2B5EF4-FFF2-40B4-BE49-F238E27FC236}">
                <a16:creationId xmlns:a16="http://schemas.microsoft.com/office/drawing/2014/main" id="{229FE63C-7583-400B-8670-B008FB523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76" y="1607683"/>
            <a:ext cx="4246109" cy="48095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218" name="Picture 2" descr="Image result for dead sea scrolls">
            <a:extLst>
              <a:ext uri="{FF2B5EF4-FFF2-40B4-BE49-F238E27FC236}">
                <a16:creationId xmlns:a16="http://schemas.microsoft.com/office/drawing/2014/main" id="{0D373F7C-C04F-4715-8BC8-D389D1632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124" y="2268311"/>
            <a:ext cx="8191500" cy="4381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7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Dead Sea Scrolls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1947 – 190 fragments of the OT discovered </a:t>
            </a:r>
          </a:p>
          <a:p>
            <a:pPr lvl="1"/>
            <a:r>
              <a:rPr lang="en-US" sz="3200" dirty="0"/>
              <a:t>Undisturbed for 2000 years </a:t>
            </a:r>
          </a:p>
          <a:p>
            <a:pPr lvl="1"/>
            <a:r>
              <a:rPr lang="en-US" sz="3200" dirty="0"/>
              <a:t>Fragments of </a:t>
            </a:r>
            <a:r>
              <a:rPr lang="en-US" sz="3200" b="1" i="1" dirty="0"/>
              <a:t>every OT book</a:t>
            </a:r>
            <a:r>
              <a:rPr lang="en-US" sz="3200" dirty="0"/>
              <a:t>, except Esther </a:t>
            </a:r>
          </a:p>
          <a:p>
            <a:pPr lvl="1"/>
            <a:endParaRPr lang="en-US" sz="3200" dirty="0"/>
          </a:p>
          <a:p>
            <a:r>
              <a:rPr lang="en-US" sz="3400" dirty="0"/>
              <a:t>Some date to </a:t>
            </a:r>
            <a:r>
              <a:rPr lang="en-US" sz="3400" b="1" i="1" dirty="0"/>
              <a:t>3</a:t>
            </a:r>
            <a:r>
              <a:rPr lang="en-US" sz="3400" b="1" i="1" baseline="30000" dirty="0"/>
              <a:t>rd</a:t>
            </a:r>
            <a:r>
              <a:rPr lang="en-US" sz="3400" b="1" i="1" dirty="0"/>
              <a:t> century BC</a:t>
            </a:r>
            <a:r>
              <a:rPr lang="en-US" sz="3400" dirty="0"/>
              <a:t> </a:t>
            </a:r>
          </a:p>
          <a:p>
            <a:pPr lvl="1"/>
            <a:r>
              <a:rPr lang="en-US" sz="3200" dirty="0"/>
              <a:t>“Isaiah B” is 95% identical to the MT                                                  of 1300 years later!  </a:t>
            </a:r>
          </a:p>
          <a:p>
            <a:pPr lvl="1"/>
            <a:endParaRPr lang="en-US" sz="3000" dirty="0"/>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80DCFA4-E2BF-4DDA-9E6B-DBF7A7188D0C}"/>
              </a:ext>
            </a:extLst>
          </p:cNvPr>
          <p:cNvSpPr txBox="1"/>
          <p:nvPr/>
        </p:nvSpPr>
        <p:spPr>
          <a:xfrm>
            <a:off x="261257" y="4930540"/>
            <a:ext cx="11669486" cy="1815882"/>
          </a:xfrm>
          <a:prstGeom prst="rect">
            <a:avLst/>
          </a:prstGeom>
          <a:solidFill>
            <a:srgbClr val="140B09"/>
          </a:solidFill>
        </p:spPr>
        <p:txBody>
          <a:bodyPr wrap="square" rtlCol="0">
            <a:spAutoFit/>
          </a:bodyPr>
          <a:lstStyle/>
          <a:p>
            <a:r>
              <a:rPr lang="en-US" sz="2800" dirty="0">
                <a:solidFill>
                  <a:schemeClr val="bg1"/>
                </a:solidFill>
              </a:rPr>
              <a:t>Of the 166 </a:t>
            </a:r>
            <a:r>
              <a:rPr lang="en-US" sz="2800" dirty="0">
                <a:solidFill>
                  <a:srgbClr val="FFFF00"/>
                </a:solidFill>
              </a:rPr>
              <a:t>words</a:t>
            </a:r>
            <a:r>
              <a:rPr lang="en-US" sz="2800" dirty="0">
                <a:solidFill>
                  <a:schemeClr val="bg1"/>
                </a:solidFill>
              </a:rPr>
              <a:t> in Isaiah 53, there are only 17 </a:t>
            </a:r>
            <a:r>
              <a:rPr lang="en-US" sz="2800" dirty="0">
                <a:solidFill>
                  <a:srgbClr val="FFFF00"/>
                </a:solidFill>
              </a:rPr>
              <a:t>letters</a:t>
            </a:r>
            <a:r>
              <a:rPr lang="en-US" sz="2800" dirty="0">
                <a:solidFill>
                  <a:schemeClr val="bg1"/>
                </a:solidFill>
              </a:rPr>
              <a:t> in question. Ten are simply a matter of spelling, not affecting the sense. Four letters are minor stylistic changes. The remaining three letters comprise the word “light” in v. 11, and does not affect the meaning greatly. (Burrows, </a:t>
            </a:r>
            <a:r>
              <a:rPr lang="en-US" sz="2800" i="1" dirty="0">
                <a:solidFill>
                  <a:schemeClr val="bg1"/>
                </a:solidFill>
              </a:rPr>
              <a:t>The Dead Sea Scrolls </a:t>
            </a:r>
            <a:r>
              <a:rPr lang="en-US" sz="2800" dirty="0">
                <a:solidFill>
                  <a:schemeClr val="bg1"/>
                </a:solidFill>
              </a:rPr>
              <a:t>p. 304)</a:t>
            </a:r>
          </a:p>
        </p:txBody>
      </p:sp>
    </p:spTree>
    <p:extLst>
      <p:ext uri="{BB962C8B-B14F-4D97-AF65-F5344CB8AC3E}">
        <p14:creationId xmlns:p14="http://schemas.microsoft.com/office/powerpoint/2010/main" val="249962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Dead Sea Scrolls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Significance:</a:t>
            </a:r>
          </a:p>
          <a:p>
            <a:pPr lvl="1"/>
            <a:r>
              <a:rPr lang="en-US" sz="3200" dirty="0"/>
              <a:t>“Greatest archaeological find in modern history” (Albright) </a:t>
            </a:r>
          </a:p>
          <a:p>
            <a:pPr lvl="1"/>
            <a:r>
              <a:rPr lang="en-US" sz="3200" dirty="0"/>
              <a:t>Forges an unbroken chain of textual preservation for 1300+ years! </a:t>
            </a:r>
          </a:p>
          <a:p>
            <a:pPr lvl="1"/>
            <a:r>
              <a:rPr lang="en-US" sz="3200" dirty="0"/>
              <a:t>Proves the accuracy of the                                                           long-accepted Masoretic Text</a:t>
            </a:r>
          </a:p>
          <a:p>
            <a:pPr lvl="1"/>
            <a:endParaRPr lang="en-US" sz="3200" dirty="0"/>
          </a:p>
          <a:p>
            <a:r>
              <a:rPr lang="en-US" sz="3400" dirty="0"/>
              <a:t>Accidental or providential?  </a:t>
            </a:r>
          </a:p>
          <a:p>
            <a:pPr lvl="1"/>
            <a:endParaRPr lang="en-US" sz="3200" dirty="0"/>
          </a:p>
          <a:p>
            <a:pPr lvl="1"/>
            <a:endParaRPr lang="en-US" sz="3000" dirty="0"/>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702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Conclusion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Archaeology demonstrates we can have confidence in the faithful preservation of the Old Testament </a:t>
            </a:r>
          </a:p>
          <a:p>
            <a:endParaRPr lang="en-US" sz="3400" dirty="0"/>
          </a:p>
          <a:p>
            <a:r>
              <a:rPr lang="en-US" sz="3400" dirty="0"/>
              <a:t>Jesus believed in the faithful preservation of the Old Testament (Luke 24:44-45)</a:t>
            </a:r>
          </a:p>
          <a:p>
            <a:pPr lvl="1"/>
            <a:r>
              <a:rPr lang="en-US" sz="3200" dirty="0"/>
              <a:t>Our faith in </a:t>
            </a:r>
            <a:r>
              <a:rPr lang="en-US" sz="3200" b="1" dirty="0"/>
              <a:t>Scripture</a:t>
            </a:r>
            <a:r>
              <a:rPr lang="en-US" sz="3200" dirty="0"/>
              <a:t> rests on the                                                                                                  resurrected </a:t>
            </a:r>
            <a:r>
              <a:rPr lang="en-US" sz="3200" b="1" dirty="0"/>
              <a:t>Son of God</a:t>
            </a:r>
            <a:r>
              <a:rPr lang="en-US" sz="3200" dirty="0"/>
              <a:t>! </a:t>
            </a:r>
          </a:p>
          <a:p>
            <a:pPr lvl="1"/>
            <a:endParaRPr lang="en-US" sz="3200" dirty="0"/>
          </a:p>
          <a:p>
            <a:pPr lvl="1"/>
            <a:endParaRPr lang="en-US" sz="3000" dirty="0"/>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93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CDC8-E8C4-4591-9ABF-529B90F46BE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AF3000-1C2D-4AA0-ABB8-3BAEE863A4D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BBE639F-B2F0-4C4F-B808-09CCD42C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2475"/>
            <a:ext cx="12192000" cy="5353050"/>
          </a:xfrm>
          <a:prstGeom prst="rect">
            <a:avLst/>
          </a:prstGeom>
        </p:spPr>
      </p:pic>
    </p:spTree>
    <p:extLst>
      <p:ext uri="{BB962C8B-B14F-4D97-AF65-F5344CB8AC3E}">
        <p14:creationId xmlns:p14="http://schemas.microsoft.com/office/powerpoint/2010/main" val="112207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ctrTitle"/>
          </p:nvPr>
        </p:nvSpPr>
        <p:spPr>
          <a:xfrm>
            <a:off x="5921827" y="290285"/>
            <a:ext cx="6008915" cy="2022248"/>
          </a:xfrm>
          <a:solidFill>
            <a:srgbClr val="DCBD88"/>
          </a:solidFill>
        </p:spPr>
        <p:txBody>
          <a:bodyPr>
            <a:normAutofit/>
          </a:bodyPr>
          <a:lstStyle/>
          <a:p>
            <a:r>
              <a:rPr lang="en-US"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Text of the Old Testament </a:t>
            </a:r>
          </a:p>
        </p:txBody>
      </p:sp>
    </p:spTree>
    <p:extLst>
      <p:ext uri="{BB962C8B-B14F-4D97-AF65-F5344CB8AC3E}">
        <p14:creationId xmlns:p14="http://schemas.microsoft.com/office/powerpoint/2010/main" val="31317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Masoretic Text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464457" y="1825624"/>
            <a:ext cx="10889343" cy="4662261"/>
          </a:xfrm>
        </p:spPr>
        <p:txBody>
          <a:bodyPr>
            <a:normAutofit/>
          </a:bodyPr>
          <a:lstStyle/>
          <a:p>
            <a:r>
              <a:rPr lang="en-US" sz="3400" dirty="0"/>
              <a:t>Scriptures copied and preserved by scribes </a:t>
            </a:r>
          </a:p>
          <a:p>
            <a:pPr lvl="1"/>
            <a:r>
              <a:rPr lang="en-US" sz="3200" dirty="0"/>
              <a:t>Ezra 7:6, 10</a:t>
            </a:r>
          </a:p>
          <a:p>
            <a:pPr lvl="1"/>
            <a:r>
              <a:rPr lang="en-US" sz="3200" dirty="0"/>
              <a:t>Luke 10:25f</a:t>
            </a:r>
          </a:p>
          <a:p>
            <a:pPr lvl="1"/>
            <a:endParaRPr lang="en-US" sz="3000" dirty="0"/>
          </a:p>
          <a:p>
            <a:r>
              <a:rPr lang="en-US" sz="3400" dirty="0"/>
              <a:t>The </a:t>
            </a:r>
            <a:r>
              <a:rPr lang="en-US" sz="3400" dirty="0" err="1"/>
              <a:t>Masorete</a:t>
            </a:r>
            <a:r>
              <a:rPr lang="en-US" sz="3400" dirty="0"/>
              <a:t> scribes </a:t>
            </a:r>
          </a:p>
          <a:p>
            <a:pPr lvl="1"/>
            <a:r>
              <a:rPr lang="en-US" sz="3200" dirty="0"/>
              <a:t>AD 500-1000</a:t>
            </a:r>
          </a:p>
          <a:p>
            <a:pPr lvl="1"/>
            <a:r>
              <a:rPr lang="en-US" sz="3200" dirty="0"/>
              <a:t>From “</a:t>
            </a:r>
            <a:r>
              <a:rPr lang="en-US" sz="3200" dirty="0" err="1"/>
              <a:t>masora</a:t>
            </a:r>
            <a:r>
              <a:rPr lang="en-US" sz="3200" dirty="0"/>
              <a:t>” (tradition) </a:t>
            </a:r>
          </a:p>
          <a:p>
            <a:pPr lvl="1"/>
            <a:r>
              <a:rPr lang="en-US" sz="3200" dirty="0"/>
              <a:t>Goal – faithfully preserve the tradition                                              of the text in Jesus’ day </a:t>
            </a:r>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96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Masoretic Text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Reverence for text – meticulous attention to detail </a:t>
            </a:r>
          </a:p>
          <a:p>
            <a:pPr lvl="1"/>
            <a:r>
              <a:rPr lang="en-US" sz="3200" dirty="0"/>
              <a:t>Included line, verse, word, letter counts as quality control </a:t>
            </a:r>
          </a:p>
          <a:p>
            <a:pPr marL="914400" lvl="2" indent="0">
              <a:buNone/>
            </a:pPr>
            <a:r>
              <a:rPr lang="en-US" sz="3000" i="1" dirty="0"/>
              <a:t>1534 verses in Genesis </a:t>
            </a:r>
          </a:p>
          <a:p>
            <a:pPr marL="914400" lvl="2" indent="0">
              <a:buNone/>
            </a:pPr>
            <a:r>
              <a:rPr lang="en-US" sz="3000" i="1" dirty="0"/>
              <a:t>5845 verses / 79,856 words / 400,945 letters in Torah </a:t>
            </a:r>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23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Masoretic Text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Reverence for text – meticulous attention to detail </a:t>
            </a:r>
          </a:p>
          <a:p>
            <a:pPr lvl="1"/>
            <a:r>
              <a:rPr lang="en-US" sz="3200" dirty="0"/>
              <a:t>Included line, verse, word, letter counts as quality control </a:t>
            </a:r>
          </a:p>
          <a:p>
            <a:pPr lvl="1"/>
            <a:r>
              <a:rPr lang="en-US" sz="3200" dirty="0"/>
              <a:t>Perfected a vowel system to preserve proper pronunciation </a:t>
            </a:r>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776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CA77-27AB-4C8A-A4F3-3A922BEDAB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FB1F63-A6E8-41FF-BB86-76E992B8E192}"/>
              </a:ext>
            </a:extLst>
          </p:cNvPr>
          <p:cNvSpPr>
            <a:spLocks noGrp="1"/>
          </p:cNvSpPr>
          <p:nvPr>
            <p:ph idx="1"/>
          </p:nvPr>
        </p:nvSpPr>
        <p:spPr/>
        <p:txBody>
          <a:bodyPr/>
          <a:lstStyle/>
          <a:p>
            <a:endParaRPr lang="en-US"/>
          </a:p>
        </p:txBody>
      </p:sp>
      <p:pic>
        <p:nvPicPr>
          <p:cNvPr id="8196" name="Picture 4" descr="Image result for pointed and unpointed text of hebrew bible">
            <a:extLst>
              <a:ext uri="{FF2B5EF4-FFF2-40B4-BE49-F238E27FC236}">
                <a16:creationId xmlns:a16="http://schemas.microsoft.com/office/drawing/2014/main" id="{886113D0-FE5E-4325-B4BE-F5138AC5C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97"/>
          <a:stretch/>
        </p:blipFill>
        <p:spPr bwMode="auto">
          <a:xfrm>
            <a:off x="772596" y="0"/>
            <a:ext cx="10646807" cy="6683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FFFD2E-8FAE-4348-9737-096F046C5E3A}"/>
              </a:ext>
            </a:extLst>
          </p:cNvPr>
          <p:cNvSpPr txBox="1"/>
          <p:nvPr/>
        </p:nvSpPr>
        <p:spPr>
          <a:xfrm>
            <a:off x="362857" y="5863771"/>
            <a:ext cx="11582400" cy="954107"/>
          </a:xfrm>
          <a:prstGeom prst="rect">
            <a:avLst/>
          </a:prstGeom>
          <a:noFill/>
        </p:spPr>
        <p:txBody>
          <a:bodyPr wrap="square" rtlCol="0">
            <a:spAutoFit/>
          </a:bodyPr>
          <a:lstStyle/>
          <a:p>
            <a:pPr algn="ctr"/>
            <a:r>
              <a:rPr lang="en-US" sz="2800" dirty="0"/>
              <a:t>This was not viewed as changing or adding to the text – only preserving the pronunciation for non-speakers of Hebrew </a:t>
            </a:r>
          </a:p>
        </p:txBody>
      </p:sp>
    </p:spTree>
    <p:extLst>
      <p:ext uri="{BB962C8B-B14F-4D97-AF65-F5344CB8AC3E}">
        <p14:creationId xmlns:p14="http://schemas.microsoft.com/office/powerpoint/2010/main" val="14483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2012E-B037-4CDA-AA30-1CAF9B09B084}"/>
              </a:ext>
            </a:extLst>
          </p:cNvPr>
          <p:cNvSpPr>
            <a:spLocks noGrp="1"/>
          </p:cNvSpPr>
          <p:nvPr>
            <p:ph idx="1"/>
          </p:nvPr>
        </p:nvSpPr>
        <p:spPr>
          <a:xfrm>
            <a:off x="838200" y="1814285"/>
            <a:ext cx="10515600" cy="3927249"/>
          </a:xfrm>
        </p:spPr>
        <p:txBody>
          <a:bodyPr>
            <a:normAutofit/>
          </a:bodyPr>
          <a:lstStyle/>
          <a:p>
            <a:pPr marL="0" indent="0" algn="ctr">
              <a:buNone/>
            </a:pPr>
            <a:r>
              <a:rPr lang="en-US" sz="6000" dirty="0"/>
              <a:t>lv </a:t>
            </a:r>
            <a:r>
              <a:rPr lang="en-US" sz="6000" dirty="0" err="1"/>
              <a:t>th</a:t>
            </a:r>
            <a:r>
              <a:rPr lang="en-US" sz="6000" dirty="0"/>
              <a:t> </a:t>
            </a:r>
            <a:r>
              <a:rPr lang="en-US" sz="6000" dirty="0" err="1"/>
              <a:t>Lrd</a:t>
            </a:r>
            <a:r>
              <a:rPr lang="en-US" sz="6000" dirty="0"/>
              <a:t> </a:t>
            </a:r>
            <a:r>
              <a:rPr lang="en-US" sz="6000" dirty="0" err="1"/>
              <a:t>yr</a:t>
            </a:r>
            <a:r>
              <a:rPr lang="en-US" sz="6000" dirty="0"/>
              <a:t> </a:t>
            </a:r>
            <a:r>
              <a:rPr lang="en-US" sz="6000" dirty="0" err="1"/>
              <a:t>Gd</a:t>
            </a:r>
            <a:r>
              <a:rPr lang="en-US" sz="6000" dirty="0"/>
              <a:t> </a:t>
            </a:r>
            <a:r>
              <a:rPr lang="en-US" sz="6000" dirty="0" err="1"/>
              <a:t>wth</a:t>
            </a:r>
            <a:r>
              <a:rPr lang="en-US" sz="6000" dirty="0"/>
              <a:t> </a:t>
            </a:r>
            <a:r>
              <a:rPr lang="en-US" sz="6000" dirty="0" err="1"/>
              <a:t>ll</a:t>
            </a:r>
            <a:r>
              <a:rPr lang="en-US" sz="6000" dirty="0"/>
              <a:t> </a:t>
            </a:r>
            <a:r>
              <a:rPr lang="en-US" sz="6000" dirty="0" err="1"/>
              <a:t>yr</a:t>
            </a:r>
            <a:r>
              <a:rPr lang="en-US" sz="6000" dirty="0"/>
              <a:t> </a:t>
            </a:r>
            <a:r>
              <a:rPr lang="en-US" sz="6000" dirty="0" err="1"/>
              <a:t>hrt</a:t>
            </a:r>
            <a:endParaRPr lang="en-US" sz="6000" dirty="0"/>
          </a:p>
          <a:p>
            <a:pPr marL="0" indent="0" algn="ctr">
              <a:buNone/>
            </a:pPr>
            <a:endParaRPr lang="en-US" sz="6000" dirty="0"/>
          </a:p>
          <a:p>
            <a:pPr marL="0" indent="0" algn="ctr">
              <a:buNone/>
            </a:pPr>
            <a:r>
              <a:rPr lang="en-US" sz="4800" dirty="0"/>
              <a:t>(Deuteronomy 6:5) </a:t>
            </a:r>
          </a:p>
        </p:txBody>
      </p:sp>
    </p:spTree>
    <p:extLst>
      <p:ext uri="{BB962C8B-B14F-4D97-AF65-F5344CB8AC3E}">
        <p14:creationId xmlns:p14="http://schemas.microsoft.com/office/powerpoint/2010/main" val="4171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BD8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3B2C-AACA-45B7-A0F7-478508783E0D}"/>
              </a:ext>
            </a:extLst>
          </p:cNvPr>
          <p:cNvSpPr>
            <a:spLocks noGrp="1"/>
          </p:cNvSpPr>
          <p:nvPr>
            <p:ph type="title"/>
          </p:nvPr>
        </p:nvSpPr>
        <p:spPr>
          <a:xfrm>
            <a:off x="185057" y="111578"/>
            <a:ext cx="10515600" cy="1325563"/>
          </a:xfrm>
          <a:solidFill>
            <a:srgbClr val="DCBD88"/>
          </a:solidFill>
        </p:spPr>
        <p:txBody>
          <a:bodyPr>
            <a:normAutofit/>
          </a:bodyPr>
          <a:lstStyle/>
          <a:p>
            <a:r>
              <a:rPr lang="en-US" sz="4800" b="1" dirty="0">
                <a:effectLst>
                  <a:outerShdw blurRad="38100" dist="38100" dir="2700000" algn="tl">
                    <a:srgbClr val="000000">
                      <a:alpha val="43137"/>
                    </a:srgbClr>
                  </a:outerShdw>
                </a:effectLst>
                <a:latin typeface="Papyrus" panose="03070502060502030205" pitchFamily="66" charset="0"/>
                <a:cs typeface="Arial" panose="020B0604020202020204" pitchFamily="34" charset="0"/>
              </a:rPr>
              <a:t>The  Masoretic Text </a:t>
            </a:r>
          </a:p>
        </p:txBody>
      </p:sp>
      <p:sp>
        <p:nvSpPr>
          <p:cNvPr id="3" name="Content Placeholder 2">
            <a:extLst>
              <a:ext uri="{FF2B5EF4-FFF2-40B4-BE49-F238E27FC236}">
                <a16:creationId xmlns:a16="http://schemas.microsoft.com/office/drawing/2014/main" id="{BAA06ED4-FF07-4ACD-B9B0-CDF546E48F39}"/>
              </a:ext>
            </a:extLst>
          </p:cNvPr>
          <p:cNvSpPr>
            <a:spLocks noGrp="1"/>
          </p:cNvSpPr>
          <p:nvPr>
            <p:ph idx="1"/>
          </p:nvPr>
        </p:nvSpPr>
        <p:spPr>
          <a:xfrm>
            <a:off x="522514" y="1825624"/>
            <a:ext cx="10831286" cy="4662261"/>
          </a:xfrm>
        </p:spPr>
        <p:txBody>
          <a:bodyPr>
            <a:normAutofit/>
          </a:bodyPr>
          <a:lstStyle/>
          <a:p>
            <a:r>
              <a:rPr lang="en-US" sz="3400" dirty="0"/>
              <a:t>Meticulous, attention to detail, reverence for the text </a:t>
            </a:r>
          </a:p>
          <a:p>
            <a:pPr lvl="1"/>
            <a:r>
              <a:rPr lang="en-US" sz="3200" dirty="0"/>
              <a:t>Line, verse, word, letter counts included as quality control </a:t>
            </a:r>
          </a:p>
          <a:p>
            <a:pPr lvl="1"/>
            <a:r>
              <a:rPr lang="en-US" sz="3200" dirty="0"/>
              <a:t>A vowel-point system to preserve proper pronunciation</a:t>
            </a:r>
          </a:p>
          <a:p>
            <a:pPr lvl="1"/>
            <a:r>
              <a:rPr lang="en-US" sz="3200" dirty="0"/>
              <a:t>Destroyed worn-out and erroneous copies </a:t>
            </a:r>
          </a:p>
          <a:p>
            <a:pPr lvl="1"/>
            <a:endParaRPr lang="en-US" sz="3200" dirty="0"/>
          </a:p>
          <a:p>
            <a:r>
              <a:rPr lang="en-US" sz="3600" dirty="0"/>
              <a:t>Result: Masoretic Text </a:t>
            </a:r>
          </a:p>
          <a:p>
            <a:pPr lvl="1"/>
            <a:r>
              <a:rPr lang="en-US" sz="3200" dirty="0"/>
              <a:t>9</a:t>
            </a:r>
            <a:r>
              <a:rPr lang="en-US" sz="3200" baseline="30000" dirty="0"/>
              <a:t>th</a:t>
            </a:r>
            <a:r>
              <a:rPr lang="en-US" sz="3200" dirty="0"/>
              <a:t> – 11</a:t>
            </a:r>
            <a:r>
              <a:rPr lang="en-US" sz="3200" baseline="30000" dirty="0"/>
              <a:t>th</a:t>
            </a:r>
            <a:r>
              <a:rPr lang="en-US" sz="3200" dirty="0"/>
              <a:t> century AD </a:t>
            </a:r>
          </a:p>
          <a:p>
            <a:pPr lvl="1"/>
            <a:r>
              <a:rPr lang="en-US" sz="3200" dirty="0"/>
              <a:t>Basis for our English translations </a:t>
            </a:r>
          </a:p>
        </p:txBody>
      </p:sp>
      <p:pic>
        <p:nvPicPr>
          <p:cNvPr id="1026" name="Picture 2" descr="Related image">
            <a:extLst>
              <a:ext uri="{FF2B5EF4-FFF2-40B4-BE49-F238E27FC236}">
                <a16:creationId xmlns:a16="http://schemas.microsoft.com/office/drawing/2014/main" id="{570B8ED5-B250-4596-927B-AFE524456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515" y="4198399"/>
            <a:ext cx="4246109" cy="24514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9F53EF-11F6-4A74-99D9-4E5371BE6CA4}"/>
              </a:ext>
            </a:extLst>
          </p:cNvPr>
          <p:cNvSpPr/>
          <p:nvPr/>
        </p:nvSpPr>
        <p:spPr>
          <a:xfrm>
            <a:off x="0" y="1117600"/>
            <a:ext cx="10058400" cy="101600"/>
          </a:xfrm>
          <a:prstGeom prst="rect">
            <a:avLst/>
          </a:prstGeom>
          <a:solidFill>
            <a:srgbClr val="14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5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533</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Papyrus</vt:lpstr>
      <vt:lpstr>Office Theme</vt:lpstr>
      <vt:lpstr>PowerPoint Presentation</vt:lpstr>
      <vt:lpstr>PowerPoint Presentation</vt:lpstr>
      <vt:lpstr>The Text of the Old Testament </vt:lpstr>
      <vt:lpstr>The  Masoretic Text </vt:lpstr>
      <vt:lpstr>The  Masoretic Text </vt:lpstr>
      <vt:lpstr>The  Masoretic Text </vt:lpstr>
      <vt:lpstr>PowerPoint Presentation</vt:lpstr>
      <vt:lpstr>PowerPoint Presentation</vt:lpstr>
      <vt:lpstr>The  Masoretic Text </vt:lpstr>
      <vt:lpstr>PowerPoint Presentation</vt:lpstr>
      <vt:lpstr>The  Septuagint</vt:lpstr>
      <vt:lpstr>The  Septuagint</vt:lpstr>
      <vt:lpstr>The  Dead Sea Scrolls </vt:lpstr>
      <vt:lpstr>The  Dead Sea Scrolls </vt:lpstr>
      <vt:lpstr>The  Dead Sea Scrolls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Emerson Brown</dc:creator>
  <cp:lastModifiedBy>Emerson Brown</cp:lastModifiedBy>
  <cp:revision>11</cp:revision>
  <dcterms:created xsi:type="dcterms:W3CDTF">2019-08-18T10:17:30Z</dcterms:created>
  <dcterms:modified xsi:type="dcterms:W3CDTF">2019-08-18T20:04:54Z</dcterms:modified>
</cp:coreProperties>
</file>